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sldIdLst>
    <p:sldId id="293" r:id="rId2"/>
    <p:sldId id="294" r:id="rId3"/>
    <p:sldId id="346" r:id="rId4"/>
    <p:sldId id="299" r:id="rId5"/>
    <p:sldId id="555" r:id="rId6"/>
    <p:sldId id="570" r:id="rId7"/>
    <p:sldId id="489" r:id="rId8"/>
    <p:sldId id="557" r:id="rId9"/>
    <p:sldId id="552" r:id="rId10"/>
    <p:sldId id="569" r:id="rId11"/>
    <p:sldId id="607" r:id="rId12"/>
    <p:sldId id="608" r:id="rId13"/>
    <p:sldId id="609" r:id="rId14"/>
    <p:sldId id="610" r:id="rId15"/>
    <p:sldId id="611" r:id="rId16"/>
    <p:sldId id="612" r:id="rId17"/>
    <p:sldId id="613" r:id="rId18"/>
    <p:sldId id="614" r:id="rId19"/>
    <p:sldId id="615" r:id="rId20"/>
    <p:sldId id="616" r:id="rId21"/>
    <p:sldId id="617" r:id="rId22"/>
    <p:sldId id="618" r:id="rId23"/>
    <p:sldId id="619" r:id="rId24"/>
    <p:sldId id="620" r:id="rId25"/>
    <p:sldId id="621" r:id="rId26"/>
    <p:sldId id="622" r:id="rId27"/>
    <p:sldId id="623" r:id="rId28"/>
    <p:sldId id="624" r:id="rId29"/>
    <p:sldId id="625" r:id="rId30"/>
    <p:sldId id="626"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9" r:id="rId53"/>
    <p:sldId id="648" r:id="rId54"/>
    <p:sldId id="650" r:id="rId55"/>
    <p:sldId id="651" r:id="rId56"/>
    <p:sldId id="652" r:id="rId57"/>
    <p:sldId id="654" r:id="rId58"/>
    <p:sldId id="653" r:id="rId59"/>
    <p:sldId id="655" r:id="rId60"/>
    <p:sldId id="656" r:id="rId61"/>
    <p:sldId id="657" r:id="rId62"/>
    <p:sldId id="556" r:id="rId63"/>
    <p:sldId id="564" r:id="rId64"/>
    <p:sldId id="565" r:id="rId65"/>
    <p:sldId id="567" r:id="rId66"/>
    <p:sldId id="571" r:id="rId67"/>
    <p:sldId id="572" r:id="rId68"/>
    <p:sldId id="573" r:id="rId69"/>
    <p:sldId id="576" r:id="rId70"/>
    <p:sldId id="577" r:id="rId71"/>
    <p:sldId id="579" r:id="rId72"/>
    <p:sldId id="580" r:id="rId73"/>
    <p:sldId id="583" r:id="rId74"/>
    <p:sldId id="584" r:id="rId75"/>
    <p:sldId id="589" r:id="rId76"/>
    <p:sldId id="592" r:id="rId77"/>
    <p:sldId id="581" r:id="rId78"/>
    <p:sldId id="586" r:id="rId79"/>
    <p:sldId id="604" r:id="rId80"/>
    <p:sldId id="595" r:id="rId81"/>
    <p:sldId id="596" r:id="rId82"/>
    <p:sldId id="597" r:id="rId83"/>
    <p:sldId id="598" r:id="rId84"/>
    <p:sldId id="599" r:id="rId85"/>
    <p:sldId id="602" r:id="rId86"/>
    <p:sldId id="603" r:id="rId87"/>
    <p:sldId id="600" r:id="rId88"/>
    <p:sldId id="605" r:id="rId89"/>
    <p:sldId id="606" r:id="rId90"/>
    <p:sldId id="601" r:id="rId91"/>
    <p:sldId id="658" r:id="rId92"/>
    <p:sldId id="566" r:id="rId93"/>
    <p:sldId id="282" r:id="rId94"/>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88" autoAdjust="0"/>
    <p:restoredTop sz="94660"/>
  </p:normalViewPr>
  <p:slideViewPr>
    <p:cSldViewPr>
      <p:cViewPr varScale="1">
        <p:scale>
          <a:sx n="123" d="100"/>
          <a:sy n="123" d="100"/>
        </p:scale>
        <p:origin x="1686" y="108"/>
      </p:cViewPr>
      <p:guideLst>
        <p:guide orient="horz" pos="2160"/>
        <p:guide pos="2880"/>
      </p:guideLst>
    </p:cSldViewPr>
  </p:slideViewPr>
  <p:notesTextViewPr>
    <p:cViewPr>
      <p:scale>
        <a:sx n="1" d="1"/>
        <a:sy n="1" d="1"/>
      </p:scale>
      <p:origin x="0" y="0"/>
    </p:cViewPr>
  </p:notesTextViewPr>
  <p:sorterViewPr>
    <p:cViewPr>
      <p:scale>
        <a:sx n="100" d="100"/>
        <a:sy n="100" d="100"/>
      </p:scale>
      <p:origin x="0" y="-75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21D5-655F-45D2-B717-3C4CD78C8568}" type="datetimeFigureOut">
              <a:rPr lang="es-MX" smtClean="0"/>
              <a:t>26/08/2022</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B4312-99A1-4CE9-ACE7-4C62E9FD90EE}" type="slidenum">
              <a:rPr lang="es-MX" smtClean="0"/>
              <a:t>‹Nº›</a:t>
            </a:fld>
            <a:endParaRPr lang="es-MX" dirty="0"/>
          </a:p>
        </p:txBody>
      </p:sp>
    </p:spTree>
    <p:extLst>
      <p:ext uri="{BB962C8B-B14F-4D97-AF65-F5344CB8AC3E}">
        <p14:creationId xmlns:p14="http://schemas.microsoft.com/office/powerpoint/2010/main" val="100596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2</a:t>
            </a:fld>
            <a:endParaRPr lang="es-MX" dirty="0"/>
          </a:p>
        </p:txBody>
      </p:sp>
    </p:spTree>
    <p:extLst>
      <p:ext uri="{BB962C8B-B14F-4D97-AF65-F5344CB8AC3E}">
        <p14:creationId xmlns:p14="http://schemas.microsoft.com/office/powerpoint/2010/main" val="67852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4</a:t>
            </a:fld>
            <a:endParaRPr lang="es-MX" dirty="0"/>
          </a:p>
        </p:txBody>
      </p:sp>
    </p:spTree>
    <p:extLst>
      <p:ext uri="{BB962C8B-B14F-4D97-AF65-F5344CB8AC3E}">
        <p14:creationId xmlns:p14="http://schemas.microsoft.com/office/powerpoint/2010/main" val="300444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66</a:t>
            </a:fld>
            <a:endParaRPr lang="es-MX" dirty="0"/>
          </a:p>
        </p:txBody>
      </p:sp>
    </p:spTree>
    <p:extLst>
      <p:ext uri="{BB962C8B-B14F-4D97-AF65-F5344CB8AC3E}">
        <p14:creationId xmlns:p14="http://schemas.microsoft.com/office/powerpoint/2010/main" val="205355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70</a:t>
            </a:fld>
            <a:endParaRPr lang="es-MX" dirty="0"/>
          </a:p>
        </p:txBody>
      </p:sp>
    </p:spTree>
    <p:extLst>
      <p:ext uri="{BB962C8B-B14F-4D97-AF65-F5344CB8AC3E}">
        <p14:creationId xmlns:p14="http://schemas.microsoft.com/office/powerpoint/2010/main" val="47979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72</a:t>
            </a:fld>
            <a:endParaRPr lang="es-MX" dirty="0"/>
          </a:p>
        </p:txBody>
      </p:sp>
    </p:spTree>
    <p:extLst>
      <p:ext uri="{BB962C8B-B14F-4D97-AF65-F5344CB8AC3E}">
        <p14:creationId xmlns:p14="http://schemas.microsoft.com/office/powerpoint/2010/main" val="76060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2164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7509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74278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8/26/2022</a:t>
            </a:fld>
            <a:endParaRPr lang="en-US" dirty="0"/>
          </a:p>
        </p:txBody>
      </p:sp>
      <p:sp>
        <p:nvSpPr>
          <p:cNvPr id="5" name="Holder 5"/>
          <p:cNvSpPr>
            <a:spLocks noGrp="1"/>
          </p:cNvSpPr>
          <p:nvPr>
            <p:ph type="sldNum" sz="quarter" idx="7"/>
          </p:nvPr>
        </p:nvSpPr>
        <p:spPr/>
        <p:txBody>
          <a:bodyPr lIns="0" tIns="0" rIns="0" bIns="0"/>
          <a:lstStyle/>
          <a:p>
            <a:pPr marL="25400"/>
            <a:fld id="{81D60167-4931-47E6-BA6A-407CBD079E47}" type="slidenum">
              <a:rPr lang="es-MX" spc="-10" smtClean="0">
                <a:solidFill>
                  <a:srgbClr val="18BAD4"/>
                </a:solidFill>
                <a:cs typeface="Calibri"/>
              </a:rPr>
              <a:pPr marL="25400"/>
              <a:t>‹Nº›</a:t>
            </a:fld>
            <a:endParaRPr lang="es-MX" dirty="0">
              <a:cs typeface="Calibri"/>
            </a:endParaRPr>
          </a:p>
        </p:txBody>
      </p:sp>
    </p:spTree>
    <p:extLst>
      <p:ext uri="{BB962C8B-B14F-4D97-AF65-F5344CB8AC3E}">
        <p14:creationId xmlns:p14="http://schemas.microsoft.com/office/powerpoint/2010/main" val="1335315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B0270-4803-41AA-A124-4606D5A64886}"/>
              </a:ext>
            </a:extLst>
          </p:cNvPr>
          <p:cNvSpPr>
            <a:spLocks noGrp="1"/>
          </p:cNvSpPr>
          <p:nvPr>
            <p:ph type="title"/>
          </p:nvPr>
        </p:nvSpPr>
        <p:spPr>
          <a:xfrm>
            <a:off x="1441450" y="68263"/>
            <a:ext cx="7551738" cy="827087"/>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60E98CE-E020-4F61-947F-C16B8367AABC}"/>
              </a:ext>
            </a:extLst>
          </p:cNvPr>
          <p:cNvSpPr>
            <a:spLocks noGrp="1"/>
          </p:cNvSpPr>
          <p:nvPr>
            <p:ph type="body" sz="half" idx="1"/>
          </p:nvPr>
        </p:nvSpPr>
        <p:spPr>
          <a:xfrm>
            <a:off x="27463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071130C-EDB6-4212-AC7C-A4DF16F172E8}"/>
              </a:ext>
            </a:extLst>
          </p:cNvPr>
          <p:cNvSpPr>
            <a:spLocks noGrp="1"/>
          </p:cNvSpPr>
          <p:nvPr>
            <p:ph sz="half" idx="2"/>
          </p:nvPr>
        </p:nvSpPr>
        <p:spPr>
          <a:xfrm>
            <a:off x="467518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DA2694E-2FCB-4690-B9AA-B1745EB88A01}"/>
              </a:ext>
            </a:extLst>
          </p:cNvPr>
          <p:cNvSpPr>
            <a:spLocks noGrp="1"/>
          </p:cNvSpPr>
          <p:nvPr>
            <p:ph type="dt" sz="half" idx="10"/>
          </p:nvPr>
        </p:nvSpPr>
        <p:spPr>
          <a:xfrm>
            <a:off x="685800" y="6248400"/>
            <a:ext cx="1905000" cy="457200"/>
          </a:xfrm>
        </p:spPr>
        <p:txBody>
          <a:bodyPr/>
          <a:lstStyle>
            <a:lvl1pPr>
              <a:defRPr/>
            </a:lvl1pPr>
          </a:lstStyle>
          <a:p>
            <a:endParaRPr lang="es-ES" altLang="es-MX" dirty="0"/>
          </a:p>
        </p:txBody>
      </p:sp>
      <p:sp>
        <p:nvSpPr>
          <p:cNvPr id="6" name="Marcador de pie de página 5">
            <a:extLst>
              <a:ext uri="{FF2B5EF4-FFF2-40B4-BE49-F238E27FC236}">
                <a16:creationId xmlns:a16="http://schemas.microsoft.com/office/drawing/2014/main" id="{082C16C9-226D-40A6-83B0-C7150E25D7F8}"/>
              </a:ext>
            </a:extLst>
          </p:cNvPr>
          <p:cNvSpPr>
            <a:spLocks noGrp="1"/>
          </p:cNvSpPr>
          <p:nvPr>
            <p:ph type="ftr" sz="quarter" idx="11"/>
          </p:nvPr>
        </p:nvSpPr>
        <p:spPr>
          <a:xfrm>
            <a:off x="3124200" y="6248400"/>
            <a:ext cx="2895600" cy="457200"/>
          </a:xfrm>
        </p:spPr>
        <p:txBody>
          <a:bodyPr/>
          <a:lstStyle>
            <a:lvl1pPr>
              <a:defRPr/>
            </a:lvl1pPr>
          </a:lstStyle>
          <a:p>
            <a:endParaRPr lang="es-ES" altLang="es-MX" dirty="0"/>
          </a:p>
        </p:txBody>
      </p:sp>
      <p:sp>
        <p:nvSpPr>
          <p:cNvPr id="7" name="Marcador de número de diapositiva 6">
            <a:extLst>
              <a:ext uri="{FF2B5EF4-FFF2-40B4-BE49-F238E27FC236}">
                <a16:creationId xmlns:a16="http://schemas.microsoft.com/office/drawing/2014/main" id="{4EAA7849-A941-412A-950B-FDAF50BC4A09}"/>
              </a:ext>
            </a:extLst>
          </p:cNvPr>
          <p:cNvSpPr>
            <a:spLocks noGrp="1"/>
          </p:cNvSpPr>
          <p:nvPr>
            <p:ph type="sldNum" sz="quarter" idx="12"/>
          </p:nvPr>
        </p:nvSpPr>
        <p:spPr>
          <a:xfrm>
            <a:off x="6553200" y="6248400"/>
            <a:ext cx="1905000" cy="457200"/>
          </a:xfrm>
        </p:spPr>
        <p:txBody>
          <a:bodyPr/>
          <a:lstStyle>
            <a:lvl1pPr>
              <a:defRPr/>
            </a:lvl1pPr>
          </a:lstStyle>
          <a:p>
            <a:fld id="{D829B6A8-D253-4D4B-A3FA-70749FCD26F0}" type="slidenum">
              <a:rPr lang="es-ES" altLang="es-MX"/>
              <a:pPr/>
              <a:t>‹Nº›</a:t>
            </a:fld>
            <a:endParaRPr lang="es-ES" altLang="es-MX" dirty="0"/>
          </a:p>
        </p:txBody>
      </p:sp>
    </p:spTree>
    <p:extLst>
      <p:ext uri="{BB962C8B-B14F-4D97-AF65-F5344CB8AC3E}">
        <p14:creationId xmlns:p14="http://schemas.microsoft.com/office/powerpoint/2010/main" val="142544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30180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65571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25354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5872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420123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74722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487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26/08/2022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24164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3E716-CACC-4490-AD07-F24B6A68DE47}" type="datetimeFigureOut">
              <a:rPr lang="es-MX" smtClean="0"/>
              <a:t>26/08/2022</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264661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7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8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12.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6630" y="404664"/>
            <a:ext cx="7669826" cy="1470025"/>
          </a:xfrm>
        </p:spPr>
        <p:txBody>
          <a:bodyPr rtlCol="0">
            <a:normAutofit fontScale="90000"/>
          </a:bodyPr>
          <a:lstStyle/>
          <a:p>
            <a:pPr algn="l" eaLnBrk="1" fontAlgn="auto" hangingPunct="1">
              <a:spcAft>
                <a:spcPts val="0"/>
              </a:spcAft>
              <a:defRPr/>
            </a:pPr>
            <a:r>
              <a:rPr lang="es-MX" sz="3200" dirty="0">
                <a:solidFill>
                  <a:schemeClr val="bg2">
                    <a:lumMod val="50000"/>
                  </a:schemeClr>
                </a:solidFill>
              </a:rPr>
              <a:t>TI 3001 C</a:t>
            </a:r>
            <a:br>
              <a:rPr lang="es-MX" sz="3200" dirty="0">
                <a:solidFill>
                  <a:schemeClr val="bg2">
                    <a:lumMod val="50000"/>
                  </a:schemeClr>
                </a:solidFill>
              </a:rPr>
            </a:br>
            <a:r>
              <a:rPr lang="es-MX" sz="3200" dirty="0">
                <a:solidFill>
                  <a:schemeClr val="bg2">
                    <a:lumMod val="50000"/>
                  </a:schemeClr>
                </a:solidFill>
              </a:rPr>
              <a:t>Analítica de datos y herramientas de inteligencia artificial</a:t>
            </a:r>
          </a:p>
        </p:txBody>
      </p:sp>
      <p:sp>
        <p:nvSpPr>
          <p:cNvPr id="3" name="Subtitle 2"/>
          <p:cNvSpPr>
            <a:spLocks noGrp="1"/>
          </p:cNvSpPr>
          <p:nvPr>
            <p:ph type="subTitle" idx="1"/>
          </p:nvPr>
        </p:nvSpPr>
        <p:spPr>
          <a:xfrm>
            <a:off x="971600" y="1988840"/>
            <a:ext cx="7342584" cy="1368152"/>
          </a:xfrm>
        </p:spPr>
        <p:txBody>
          <a:bodyPr rtlCol="0">
            <a:normAutofit/>
          </a:bodyPr>
          <a:lstStyle/>
          <a:p>
            <a:pPr eaLnBrk="1" fontAlgn="auto" hangingPunct="1">
              <a:spcAft>
                <a:spcPts val="0"/>
              </a:spcAft>
              <a:defRPr/>
            </a:pPr>
            <a:r>
              <a:rPr lang="es-MX" b="1" dirty="0">
                <a:solidFill>
                  <a:schemeClr val="accent4">
                    <a:lumMod val="50000"/>
                  </a:schemeClr>
                </a:solidFill>
              </a:rPr>
              <a:t>Python orientado a objetos</a:t>
            </a:r>
          </a:p>
          <a:p>
            <a:pPr eaLnBrk="1" fontAlgn="auto" hangingPunct="1">
              <a:spcAft>
                <a:spcPts val="0"/>
              </a:spcAft>
              <a:defRPr/>
            </a:pPr>
            <a:r>
              <a:rPr lang="es-MX" sz="2000" dirty="0">
                <a:solidFill>
                  <a:schemeClr val="accent4">
                    <a:lumMod val="50000"/>
                  </a:schemeClr>
                </a:solidFill>
              </a:rPr>
              <a:t>Tecnológico de Monterrey</a:t>
            </a:r>
          </a:p>
        </p:txBody>
      </p:sp>
      <p:pic>
        <p:nvPicPr>
          <p:cNvPr id="5" name="Imagen 4">
            <a:extLst>
              <a:ext uri="{FF2B5EF4-FFF2-40B4-BE49-F238E27FC236}">
                <a16:creationId xmlns:a16="http://schemas.microsoft.com/office/drawing/2014/main" id="{6C139A93-94E2-40FC-A3B4-C22200742DAC}"/>
              </a:ext>
            </a:extLst>
          </p:cNvPr>
          <p:cNvPicPr>
            <a:picLocks noChangeAspect="1"/>
          </p:cNvPicPr>
          <p:nvPr/>
        </p:nvPicPr>
        <p:blipFill>
          <a:blip r:embed="rId2"/>
          <a:stretch>
            <a:fillRect/>
          </a:stretch>
        </p:blipFill>
        <p:spPr>
          <a:xfrm>
            <a:off x="2933260" y="3212976"/>
            <a:ext cx="3277480" cy="2900758"/>
          </a:xfrm>
          <a:prstGeom prst="rect">
            <a:avLst/>
          </a:prstGeom>
        </p:spPr>
      </p:pic>
    </p:spTree>
    <p:extLst>
      <p:ext uri="{BB962C8B-B14F-4D97-AF65-F5344CB8AC3E}">
        <p14:creationId xmlns:p14="http://schemas.microsoft.com/office/powerpoint/2010/main" val="542782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a:extLst>
              <a:ext uri="{FF2B5EF4-FFF2-40B4-BE49-F238E27FC236}">
                <a16:creationId xmlns:a16="http://schemas.microsoft.com/office/drawing/2014/main" id="{26A619BA-1B8B-4392-A850-99FB7119E58B}"/>
              </a:ext>
            </a:extLst>
          </p:cNvPr>
          <p:cNvSpPr>
            <a:spLocks noGrp="1" noChangeArrowheads="1"/>
          </p:cNvSpPr>
          <p:nvPr>
            <p:ph type="title"/>
          </p:nvPr>
        </p:nvSpPr>
        <p:spPr>
          <a:xfrm>
            <a:off x="1331913" y="68263"/>
            <a:ext cx="7018337" cy="827087"/>
          </a:xfrm>
        </p:spPr>
        <p:txBody>
          <a:bodyPr/>
          <a:lstStyle/>
          <a:p>
            <a:pPr algn="ctr"/>
            <a:r>
              <a:rPr lang="es-ES_tradnl" altLang="es-MX" sz="4400" b="0" dirty="0">
                <a:solidFill>
                  <a:srgbClr val="000099"/>
                </a:solidFill>
                <a:effectLst>
                  <a:outerShdw blurRad="38100" dist="38100" dir="2700000" algn="tl">
                    <a:srgbClr val="C0C0C0"/>
                  </a:outerShdw>
                </a:effectLst>
                <a:latin typeface="Dom Casual" charset="0"/>
              </a:rPr>
              <a:t>Movie</a:t>
            </a:r>
          </a:p>
        </p:txBody>
      </p:sp>
      <p:pic>
        <p:nvPicPr>
          <p:cNvPr id="436227" name="Picture 3">
            <a:extLst>
              <a:ext uri="{FF2B5EF4-FFF2-40B4-BE49-F238E27FC236}">
                <a16:creationId xmlns:a16="http://schemas.microsoft.com/office/drawing/2014/main" id="{6A26CCB2-EC79-4809-8392-F6946BF99B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412875"/>
            <a:ext cx="7200900" cy="46482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31310" y="2430016"/>
            <a:ext cx="7922929" cy="3663280"/>
          </a:xfrm>
        </p:spPr>
        <p:txBody>
          <a:bodyPr>
            <a:normAutofit fontScale="47500" lnSpcReduction="20000"/>
          </a:bodyPr>
          <a:lstStyle/>
          <a:p>
            <a:pPr marL="0" indent="0">
              <a:lnSpc>
                <a:spcPct val="170000"/>
              </a:lnSpc>
              <a:spcBef>
                <a:spcPct val="0"/>
              </a:spcBef>
              <a:buNone/>
            </a:pPr>
            <a:r>
              <a:rPr lang="es-ES_tradnl" altLang="es-MX" sz="2500" dirty="0">
                <a:latin typeface="Dom Casual" charset="0"/>
              </a:rPr>
              <a:t>Los objetos los vamos a representar a través de </a:t>
            </a:r>
          </a:p>
          <a:p>
            <a:pPr>
              <a:lnSpc>
                <a:spcPct val="170000"/>
              </a:lnSpc>
              <a:spcBef>
                <a:spcPct val="0"/>
              </a:spcBef>
            </a:pPr>
            <a:r>
              <a:rPr lang="es-ES_tradnl" altLang="es-MX" sz="2500" b="1" dirty="0">
                <a:solidFill>
                  <a:schemeClr val="accent6">
                    <a:lumMod val="75000"/>
                  </a:schemeClr>
                </a:solidFill>
                <a:latin typeface="Dom Casual" charset="0"/>
              </a:rPr>
              <a:t>Atributos: </a:t>
            </a:r>
            <a:r>
              <a:rPr lang="es-ES_tradnl" altLang="es-MX" sz="2500" b="1" dirty="0">
                <a:latin typeface="Dom Casual" charset="0"/>
              </a:rPr>
              <a:t>Características que lo definen. </a:t>
            </a:r>
            <a:r>
              <a:rPr lang="es-ES_tradnl" altLang="es-MX" sz="2500" dirty="0">
                <a:latin typeface="Dom Casual" charset="0"/>
              </a:rPr>
              <a:t>Son variables (</a:t>
            </a:r>
            <a:r>
              <a:rPr lang="es-ES_tradnl" altLang="es-MX" sz="2500" dirty="0" err="1">
                <a:latin typeface="Dom Casual" charset="0"/>
              </a:rPr>
              <a:t>int</a:t>
            </a:r>
            <a:r>
              <a:rPr lang="es-ES_tradnl" altLang="es-MX" sz="2500" dirty="0">
                <a:latin typeface="Dom Casual" charset="0"/>
              </a:rPr>
              <a:t>, </a:t>
            </a:r>
            <a:r>
              <a:rPr lang="es-ES_tradnl" altLang="es-MX" sz="2500" dirty="0" err="1">
                <a:latin typeface="Dom Casual" charset="0"/>
              </a:rPr>
              <a:t>bool</a:t>
            </a:r>
            <a:r>
              <a:rPr lang="es-ES_tradnl" altLang="es-MX" sz="2500" dirty="0">
                <a:latin typeface="Dom Casual" charset="0"/>
              </a:rPr>
              <a:t>, </a:t>
            </a:r>
            <a:r>
              <a:rPr lang="es-ES_tradnl" altLang="es-MX" sz="2500" dirty="0" err="1">
                <a:latin typeface="Dom Casual" charset="0"/>
              </a:rPr>
              <a:t>float</a:t>
            </a:r>
            <a:r>
              <a:rPr lang="es-ES_tradnl" altLang="es-MX" sz="2500" dirty="0">
                <a:latin typeface="Dom Casual" charset="0"/>
              </a:rPr>
              <a:t>, </a:t>
            </a:r>
            <a:r>
              <a:rPr lang="es-ES_tradnl" altLang="es-MX" sz="2500" dirty="0" err="1">
                <a:latin typeface="Dom Casual" charset="0"/>
              </a:rPr>
              <a:t>char</a:t>
            </a:r>
            <a:r>
              <a:rPr lang="es-ES_tradnl" altLang="es-MX" sz="2500" dirty="0">
                <a:latin typeface="Dom Casual" charset="0"/>
              </a:rPr>
              <a:t> , </a:t>
            </a:r>
            <a:r>
              <a:rPr lang="es-ES_tradnl" altLang="es-MX" sz="2500" dirty="0" err="1">
                <a:latin typeface="Dom Casual" charset="0"/>
              </a:rPr>
              <a:t>etc</a:t>
            </a:r>
            <a:r>
              <a:rPr lang="es-ES_tradnl" altLang="es-MX" sz="2500" dirty="0">
                <a:latin typeface="Dom Casual" charset="0"/>
              </a:rPr>
              <a:t>) van a tener distintos valores, dependiendo de que objeto se trate. Si tenemos un objeto vendedor, vamos a tener un objeto que represente al vendedor Juan y otro objeto que represente a la vendedora Luisa. Uno de los atributos de ese objeto puede ser el nombre, que puede ser Juan o Luisa. Diferentes valores para un atributo, definen el estado de un objeto.</a:t>
            </a:r>
          </a:p>
          <a:p>
            <a:pPr>
              <a:lnSpc>
                <a:spcPct val="170000"/>
              </a:lnSpc>
              <a:spcBef>
                <a:spcPct val="0"/>
              </a:spcBef>
            </a:pPr>
            <a:r>
              <a:rPr lang="es-ES_tradnl" altLang="es-MX" sz="2500" b="1" dirty="0">
                <a:solidFill>
                  <a:schemeClr val="accent6">
                    <a:lumMod val="75000"/>
                  </a:schemeClr>
                </a:solidFill>
                <a:latin typeface="Dom Casual" charset="0"/>
              </a:rPr>
              <a:t>Métodos: </a:t>
            </a:r>
            <a:r>
              <a:rPr lang="es-ES_tradnl" altLang="es-MX" sz="2500" b="1" dirty="0">
                <a:latin typeface="Dom Casual" charset="0"/>
              </a:rPr>
              <a:t>Acciones que puede realizar. </a:t>
            </a:r>
            <a:r>
              <a:rPr lang="es-ES_tradnl" altLang="es-MX" sz="2500" dirty="0">
                <a:latin typeface="Dom Casual" charset="0"/>
              </a:rPr>
              <a:t>Son similares a las  funciones. Pueden recibir parámetros y regresar un valor.</a:t>
            </a:r>
          </a:p>
          <a:p>
            <a:pPr>
              <a:lnSpc>
                <a:spcPct val="170000"/>
              </a:lnSpc>
              <a:spcBef>
                <a:spcPct val="0"/>
              </a:spcBef>
            </a:pPr>
            <a:endParaRPr lang="es-ES_tradnl" altLang="es-MX" sz="2500" dirty="0">
              <a:latin typeface="Dom Casual" charset="0"/>
            </a:endParaRPr>
          </a:p>
          <a:p>
            <a:pPr>
              <a:lnSpc>
                <a:spcPct val="170000"/>
              </a:lnSpc>
              <a:spcBef>
                <a:spcPct val="0"/>
              </a:spcBef>
            </a:pPr>
            <a:endParaRPr lang="es-ES_tradnl" altLang="es-MX" sz="2500" dirty="0">
              <a:latin typeface="Dom Casual" charset="0"/>
            </a:endParaRPr>
          </a:p>
          <a:p>
            <a:pPr>
              <a:lnSpc>
                <a:spcPct val="170000"/>
              </a:lnSpc>
              <a:spcBef>
                <a:spcPct val="0"/>
              </a:spcBef>
            </a:pPr>
            <a:r>
              <a:rPr lang="es-ES_tradnl" altLang="es-MX" sz="2500" dirty="0">
                <a:latin typeface="Dom Casual" charset="0"/>
              </a:rPr>
              <a:t>En un sistema de ventas podemos tener objeto como: vendedor, artículo, venta, etc.</a:t>
            </a:r>
          </a:p>
          <a:p>
            <a:pPr>
              <a:lnSpc>
                <a:spcPct val="170000"/>
              </a:lnSpc>
              <a:spcBef>
                <a:spcPct val="0"/>
              </a:spcBef>
            </a:pPr>
            <a:r>
              <a:rPr lang="es-ES_tradnl" altLang="es-MX" sz="2500" dirty="0">
                <a:latin typeface="Dom Casual" charset="0"/>
              </a:rPr>
              <a:t>En general el objeto es todo aquello que queramos representar y lo vamos a representar a través de atributos y métodos, de esta forma vamos a identificar las características propias de los objetos. </a:t>
            </a:r>
          </a:p>
          <a:p>
            <a:pPr>
              <a:lnSpc>
                <a:spcPct val="120000"/>
              </a:lnSpc>
              <a:spcBef>
                <a:spcPct val="0"/>
              </a:spcBef>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objeto es una entidad o todo aquello que se quiere representar (persona, lugar o cosa).</a:t>
            </a:r>
          </a:p>
        </p:txBody>
      </p:sp>
    </p:spTree>
    <p:extLst>
      <p:ext uri="{BB962C8B-B14F-4D97-AF65-F5344CB8AC3E}">
        <p14:creationId xmlns:p14="http://schemas.microsoft.com/office/powerpoint/2010/main" val="186363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2132856"/>
            <a:ext cx="7344816" cy="1997967"/>
          </a:xfrm>
        </p:spPr>
        <p:txBody>
          <a:bodyPr>
            <a:normAutofit fontScale="70000" lnSpcReduction="20000"/>
          </a:bodyPr>
          <a:lstStyle/>
          <a:p>
            <a:pPr marL="0" indent="0">
              <a:lnSpc>
                <a:spcPct val="120000"/>
              </a:lnSpc>
              <a:spcBef>
                <a:spcPct val="0"/>
              </a:spcBef>
              <a:buNone/>
            </a:pPr>
            <a:r>
              <a:rPr lang="es-ES_tradnl" altLang="es-MX" sz="2400" dirty="0">
                <a:latin typeface="Dom Casual" charset="0"/>
              </a:rPr>
              <a:t>Par obtener objetos, necesitamos una estructura (molde) que nos permita crear varios objetos con el mismo tipo de atributos y métodos. Para obtener objetos necesitamos clases. Las clases son una estructura para poder obtener iguales pero con distintos estados. Es decir, vamos a obtener objetos que tengan los mismos atributos y métodos pero con un distinto estado. De esta forma vamos a poder instanciar una clase para poder obtener instancias de ellas que son los objetos.</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pic>
        <p:nvPicPr>
          <p:cNvPr id="3" name="Imagen 2">
            <a:extLst>
              <a:ext uri="{FF2B5EF4-FFF2-40B4-BE49-F238E27FC236}">
                <a16:creationId xmlns:a16="http://schemas.microsoft.com/office/drawing/2014/main" id="{F4C5B704-462B-4DAA-9D08-90401748773F}"/>
              </a:ext>
            </a:extLst>
          </p:cNvPr>
          <p:cNvPicPr>
            <a:picLocks noChangeAspect="1"/>
          </p:cNvPicPr>
          <p:nvPr/>
        </p:nvPicPr>
        <p:blipFill>
          <a:blip r:embed="rId2"/>
          <a:stretch>
            <a:fillRect/>
          </a:stretch>
        </p:blipFill>
        <p:spPr>
          <a:xfrm>
            <a:off x="3923929" y="4130823"/>
            <a:ext cx="5166390" cy="2106489"/>
          </a:xfrm>
          <a:prstGeom prst="rect">
            <a:avLst/>
          </a:prstGeom>
        </p:spPr>
      </p:pic>
      <p:pic>
        <p:nvPicPr>
          <p:cNvPr id="7" name="Imagen 6" descr="Imagen que contiene Escala de tiempo&#10;&#10;Descripción generada automáticamente">
            <a:extLst>
              <a:ext uri="{FF2B5EF4-FFF2-40B4-BE49-F238E27FC236}">
                <a16:creationId xmlns:a16="http://schemas.microsoft.com/office/drawing/2014/main" id="{FB14D0BF-EAC5-4A03-8F04-0167CF70A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4237009"/>
            <a:ext cx="3540625" cy="2356729"/>
          </a:xfrm>
          <a:prstGeom prst="rect">
            <a:avLst/>
          </a:prstGeom>
        </p:spPr>
      </p:pic>
    </p:spTree>
    <p:extLst>
      <p:ext uri="{BB962C8B-B14F-4D97-AF65-F5344CB8AC3E}">
        <p14:creationId xmlns:p14="http://schemas.microsoft.com/office/powerpoint/2010/main" val="4638791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2132857"/>
            <a:ext cx="7083105" cy="1368152"/>
          </a:xfrm>
        </p:spPr>
        <p:txBody>
          <a:bodyPr>
            <a:normAutofit lnSpcReduction="10000"/>
          </a:bodyPr>
          <a:lstStyle/>
          <a:p>
            <a:pPr marL="0" indent="0">
              <a:lnSpc>
                <a:spcPct val="120000"/>
              </a:lnSpc>
              <a:spcBef>
                <a:spcPct val="0"/>
              </a:spcBef>
              <a:buNone/>
            </a:pPr>
            <a:r>
              <a:rPr lang="es-ES_tradnl" altLang="es-MX" sz="2400" b="1" dirty="0" err="1">
                <a:solidFill>
                  <a:schemeClr val="accent6">
                    <a:lumMod val="75000"/>
                  </a:schemeClr>
                </a:solidFill>
                <a:latin typeface="Dom Casual" charset="0"/>
              </a:rPr>
              <a:t>class</a:t>
            </a:r>
            <a:r>
              <a:rPr lang="es-ES_tradnl" altLang="es-MX" sz="2400" dirty="0">
                <a:latin typeface="Dom Casual" charset="0"/>
              </a:rPr>
              <a:t> </a:t>
            </a:r>
            <a:r>
              <a:rPr lang="es-ES_tradnl" altLang="es-MX" sz="2400" dirty="0" err="1">
                <a:latin typeface="Dom Casual" charset="0"/>
              </a:rPr>
              <a:t>Nombre_Clase</a:t>
            </a:r>
            <a:r>
              <a:rPr lang="es-ES_tradnl" altLang="es-MX" sz="2400" dirty="0">
                <a:latin typeface="Dom Casual" charset="0"/>
              </a:rPr>
              <a:t>:</a:t>
            </a:r>
          </a:p>
          <a:p>
            <a:pPr marL="0" indent="0">
              <a:lnSpc>
                <a:spcPct val="120000"/>
              </a:lnSpc>
              <a:spcBef>
                <a:spcPct val="0"/>
              </a:spcBef>
              <a:buNone/>
            </a:pPr>
            <a:r>
              <a:rPr lang="es-ES_tradnl" altLang="es-MX" sz="2400" dirty="0">
                <a:latin typeface="Dom Casual" charset="0"/>
              </a:rPr>
              <a:t>       </a:t>
            </a:r>
            <a:r>
              <a:rPr lang="es-ES_tradnl" altLang="es-MX" sz="2400" dirty="0" err="1">
                <a:latin typeface="Dom Casual" charset="0"/>
              </a:rPr>
              <a:t>pass</a:t>
            </a:r>
            <a:r>
              <a:rPr lang="es-ES_tradnl" altLang="es-MX" sz="2400" dirty="0">
                <a:latin typeface="Dom Casual" charset="0"/>
              </a:rPr>
              <a:t> # Nos dice la clase no está implementada, esta clase está vacía.</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¿Cómo se crea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sp>
        <p:nvSpPr>
          <p:cNvPr id="8" name="Rectangle 3">
            <a:extLst>
              <a:ext uri="{FF2B5EF4-FFF2-40B4-BE49-F238E27FC236}">
                <a16:creationId xmlns:a16="http://schemas.microsoft.com/office/drawing/2014/main" id="{15A7CB90-EC10-49B6-9E7A-8EA370C851EF}"/>
              </a:ext>
            </a:extLst>
          </p:cNvPr>
          <p:cNvSpPr txBox="1">
            <a:spLocks noChangeArrowheads="1"/>
          </p:cNvSpPr>
          <p:nvPr/>
        </p:nvSpPr>
        <p:spPr>
          <a:xfrm>
            <a:off x="809646" y="5085184"/>
            <a:ext cx="7083105" cy="136815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latin typeface="Dom Casual" charset="0"/>
              </a:rPr>
              <a:t>Ya tenemos una clase, ya podemos instanciar objetos de tipo Gato.</a:t>
            </a:r>
          </a:p>
          <a:p>
            <a:pPr marL="0" indent="0">
              <a:lnSpc>
                <a:spcPct val="120000"/>
              </a:lnSpc>
              <a:spcBef>
                <a:spcPct val="0"/>
              </a:spcBef>
              <a:buFont typeface="Arial" pitchFamily="34" charset="0"/>
              <a:buNone/>
            </a:pPr>
            <a:r>
              <a:rPr lang="es-ES_tradnl" altLang="es-MX" sz="2400" dirty="0" err="1">
                <a:latin typeface="Dom Casual" charset="0"/>
              </a:rPr>
              <a:t>mi_gato</a:t>
            </a:r>
            <a:r>
              <a:rPr lang="es-ES_tradnl" altLang="es-MX" sz="2400" dirty="0">
                <a:latin typeface="Dom Casual" charset="0"/>
              </a:rPr>
              <a:t> = Gato() variable le asignamos lo que retorna esta operación Gato() que es la que instancia un objeto de esta clase.</a:t>
            </a:r>
          </a:p>
        </p:txBody>
      </p:sp>
      <p:sp>
        <p:nvSpPr>
          <p:cNvPr id="9" name="Rectangle 3">
            <a:extLst>
              <a:ext uri="{FF2B5EF4-FFF2-40B4-BE49-F238E27FC236}">
                <a16:creationId xmlns:a16="http://schemas.microsoft.com/office/drawing/2014/main" id="{D54CE9AF-1815-46AF-888D-2831807508C9}"/>
              </a:ext>
            </a:extLst>
          </p:cNvPr>
          <p:cNvSpPr txBox="1">
            <a:spLocks noChangeArrowheads="1"/>
          </p:cNvSpPr>
          <p:nvPr/>
        </p:nvSpPr>
        <p:spPr>
          <a:xfrm>
            <a:off x="809647" y="3869432"/>
            <a:ext cx="7083105" cy="13681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err="1">
                <a:latin typeface="Dom Casual" charset="0"/>
              </a:rPr>
              <a:t>class</a:t>
            </a:r>
            <a:r>
              <a:rPr lang="es-ES_tradnl" altLang="es-MX" sz="2400" dirty="0">
                <a:latin typeface="Dom Casual" charset="0"/>
              </a:rPr>
              <a:t> Gato:  </a:t>
            </a:r>
          </a:p>
          <a:p>
            <a:pPr marL="0" indent="0">
              <a:lnSpc>
                <a:spcPct val="120000"/>
              </a:lnSpc>
              <a:spcBef>
                <a:spcPct val="0"/>
              </a:spcBef>
              <a:buFont typeface="Arial" pitchFamily="34" charset="0"/>
              <a:buNone/>
            </a:pPr>
            <a:r>
              <a:rPr lang="es-ES_tradnl" altLang="es-MX" sz="2400" dirty="0">
                <a:latin typeface="Dom Casual" charset="0"/>
              </a:rPr>
              <a:t>       </a:t>
            </a:r>
            <a:r>
              <a:rPr lang="es-ES_tradnl" altLang="es-MX" sz="2400" dirty="0" err="1">
                <a:latin typeface="Dom Casual" charset="0"/>
              </a:rPr>
              <a:t>pass</a:t>
            </a:r>
            <a:endParaRPr lang="es-ES_tradnl" altLang="es-MX" sz="2400" dirty="0">
              <a:latin typeface="Dom Casual" charset="0"/>
            </a:endParaRPr>
          </a:p>
        </p:txBody>
      </p:sp>
    </p:spTree>
    <p:extLst>
      <p:ext uri="{BB962C8B-B14F-4D97-AF65-F5344CB8AC3E}">
        <p14:creationId xmlns:p14="http://schemas.microsoft.com/office/powerpoint/2010/main" val="558978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83568" y="1412776"/>
            <a:ext cx="7083105" cy="1512168"/>
          </a:xfrm>
        </p:spPr>
        <p:txBody>
          <a:bodyPr>
            <a:normAutofit fontScale="62500" lnSpcReduction="20000"/>
          </a:bodyPr>
          <a:lstStyle/>
          <a:p>
            <a:pPr marL="0" indent="0">
              <a:lnSpc>
                <a:spcPct val="120000"/>
              </a:lnSpc>
              <a:spcBef>
                <a:spcPct val="0"/>
              </a:spcBef>
              <a:buNone/>
            </a:pPr>
            <a:r>
              <a:rPr lang="es-ES_tradnl" altLang="es-MX" sz="2400" dirty="0">
                <a:solidFill>
                  <a:schemeClr val="bg2">
                    <a:lumMod val="10000"/>
                  </a:schemeClr>
                </a:solidFill>
                <a:latin typeface="Dom Casual" charset="0"/>
              </a:rPr>
              <a:t>Vamos a crear varios objetos de tipo </a:t>
            </a:r>
            <a:r>
              <a:rPr lang="es-ES_tradnl" altLang="es-MX" sz="2400" b="1" dirty="0">
                <a:solidFill>
                  <a:schemeClr val="bg2">
                    <a:lumMod val="10000"/>
                  </a:schemeClr>
                </a:solidFill>
                <a:latin typeface="Dom Casual" charset="0"/>
              </a:rPr>
              <a:t>Gato()</a:t>
            </a:r>
          </a:p>
          <a:p>
            <a:pPr marL="0" indent="0">
              <a:lnSpc>
                <a:spcPct val="120000"/>
              </a:lnSpc>
              <a:spcBef>
                <a:spcPct val="0"/>
              </a:spcBef>
              <a:buNone/>
            </a:pPr>
            <a:r>
              <a:rPr lang="es-ES_tradnl" altLang="es-MX" sz="2400" b="1" dirty="0">
                <a:solidFill>
                  <a:schemeClr val="bg2">
                    <a:lumMod val="10000"/>
                  </a:schemeClr>
                </a:solidFill>
                <a:latin typeface="Dom Casual" charset="0"/>
              </a:rPr>
              <a:t>Que podemos representar de un gato.</a:t>
            </a:r>
          </a:p>
          <a:p>
            <a:pPr marL="0" indent="0">
              <a:lnSpc>
                <a:spcPct val="120000"/>
              </a:lnSpc>
              <a:spcBef>
                <a:spcPct val="0"/>
              </a:spcBef>
              <a:buNone/>
            </a:pPr>
            <a:r>
              <a:rPr lang="es-ES_tradnl" altLang="es-MX" sz="2400" b="1" dirty="0">
                <a:solidFill>
                  <a:schemeClr val="bg2">
                    <a:lumMod val="10000"/>
                  </a:schemeClr>
                </a:solidFill>
                <a:latin typeface="Dom Casual" charset="0"/>
              </a:rPr>
              <a:t>Atributos: </a:t>
            </a:r>
            <a:r>
              <a:rPr lang="es-ES_tradnl" altLang="es-MX" sz="2400" dirty="0">
                <a:solidFill>
                  <a:schemeClr val="bg2">
                    <a:lumMod val="10000"/>
                  </a:schemeClr>
                </a:solidFill>
                <a:latin typeface="Dom Casual" charset="0"/>
              </a:rPr>
              <a:t>Nombre, edad, alimentos favoritos </a:t>
            </a:r>
          </a:p>
          <a:p>
            <a:pPr marL="0" indent="0">
              <a:lnSpc>
                <a:spcPct val="120000"/>
              </a:lnSpc>
              <a:spcBef>
                <a:spcPct val="0"/>
              </a:spcBef>
              <a:buNone/>
            </a:pPr>
            <a:r>
              <a:rPr lang="es-ES_tradnl" altLang="es-MX" sz="2400" b="1" dirty="0">
                <a:solidFill>
                  <a:schemeClr val="bg2">
                    <a:lumMod val="10000"/>
                  </a:schemeClr>
                </a:solidFill>
                <a:latin typeface="Dom Casual" charset="0"/>
              </a:rPr>
              <a:t>Métodos: </a:t>
            </a:r>
          </a:p>
          <a:p>
            <a:pPr>
              <a:lnSpc>
                <a:spcPct val="120000"/>
              </a:lnSpc>
              <a:spcBef>
                <a:spcPct val="0"/>
              </a:spcBef>
            </a:pPr>
            <a:r>
              <a:rPr lang="es-ES_tradnl" altLang="es-MX" sz="2400" dirty="0">
                <a:solidFill>
                  <a:schemeClr val="bg2">
                    <a:lumMod val="10000"/>
                  </a:schemeClr>
                </a:solidFill>
                <a:latin typeface="Dom Casual" charset="0"/>
              </a:rPr>
              <a:t>Saber si es adulto. </a:t>
            </a:r>
          </a:p>
          <a:p>
            <a:pPr>
              <a:lnSpc>
                <a:spcPct val="120000"/>
              </a:lnSpc>
              <a:spcBef>
                <a:spcPct val="0"/>
              </a:spcBef>
            </a:pPr>
            <a:r>
              <a:rPr lang="es-ES_tradnl" altLang="es-MX" sz="2400" dirty="0">
                <a:solidFill>
                  <a:schemeClr val="bg2">
                    <a:lumMod val="10000"/>
                  </a:schemeClr>
                </a:solidFill>
                <a:latin typeface="Dom Casual" charset="0"/>
              </a:rPr>
              <a:t>Decir si un alimento es de sus favoritos.</a:t>
            </a:r>
          </a:p>
          <a:p>
            <a:pPr marL="0" indent="0">
              <a:lnSpc>
                <a:spcPct val="120000"/>
              </a:lnSpc>
              <a:spcBef>
                <a:spcPct val="0"/>
              </a:spcBef>
              <a:buNone/>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Objetos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689423" y="3068960"/>
            <a:ext cx="7083105" cy="1512168"/>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Atributos: </a:t>
            </a:r>
          </a:p>
          <a:p>
            <a:pPr>
              <a:lnSpc>
                <a:spcPct val="120000"/>
              </a:lnSpc>
              <a:spcBef>
                <a:spcPct val="0"/>
              </a:spcBef>
            </a:pPr>
            <a:r>
              <a:rPr lang="es-ES_tradnl" altLang="es-MX" sz="2400" dirty="0">
                <a:solidFill>
                  <a:schemeClr val="bg2">
                    <a:lumMod val="10000"/>
                  </a:schemeClr>
                </a:solidFill>
                <a:latin typeface="Dom Casual" charset="0"/>
              </a:rPr>
              <a:t>Son propiedades del objeto, representadas mediante variables.</a:t>
            </a:r>
          </a:p>
          <a:p>
            <a:pPr>
              <a:lnSpc>
                <a:spcPct val="120000"/>
              </a:lnSpc>
              <a:spcBef>
                <a:spcPct val="0"/>
              </a:spcBef>
            </a:pPr>
            <a:r>
              <a:rPr lang="es-ES_tradnl" altLang="es-MX" sz="2400" dirty="0">
                <a:solidFill>
                  <a:schemeClr val="bg2">
                    <a:lumMod val="10000"/>
                  </a:schemeClr>
                </a:solidFill>
                <a:latin typeface="Dom Casual" charset="0"/>
              </a:rPr>
              <a:t>Puede ser cualquier tipo de dato (incluso otros objetos).</a:t>
            </a:r>
          </a:p>
          <a:p>
            <a:pPr>
              <a:lnSpc>
                <a:spcPct val="120000"/>
              </a:lnSpc>
              <a:spcBef>
                <a:spcPct val="0"/>
              </a:spcBef>
            </a:pPr>
            <a:r>
              <a:rPr lang="es-ES_tradnl" altLang="es-MX" sz="2400" dirty="0">
                <a:solidFill>
                  <a:schemeClr val="bg2">
                    <a:lumMod val="10000"/>
                  </a:schemeClr>
                </a:solidFill>
                <a:latin typeface="Dom Casual" charset="0"/>
              </a:rPr>
              <a:t>Podemos tener atributos </a:t>
            </a:r>
          </a:p>
          <a:p>
            <a:pPr lvl="1">
              <a:lnSpc>
                <a:spcPct val="120000"/>
              </a:lnSpc>
              <a:spcBef>
                <a:spcPct val="0"/>
              </a:spcBef>
            </a:pPr>
            <a:r>
              <a:rPr lang="es-ES_tradnl" altLang="es-MX" sz="2000" dirty="0">
                <a:solidFill>
                  <a:schemeClr val="bg2">
                    <a:lumMod val="10000"/>
                  </a:schemeClr>
                </a:solidFill>
                <a:latin typeface="Dom Casual" charset="0"/>
              </a:rPr>
              <a:t>De clase</a:t>
            </a:r>
          </a:p>
          <a:p>
            <a:pPr lvl="1">
              <a:lnSpc>
                <a:spcPct val="120000"/>
              </a:lnSpc>
              <a:spcBef>
                <a:spcPct val="0"/>
              </a:spcBef>
            </a:pPr>
            <a:r>
              <a:rPr lang="es-ES_tradnl" altLang="es-MX" sz="2000" dirty="0">
                <a:solidFill>
                  <a:schemeClr val="bg2">
                    <a:lumMod val="10000"/>
                  </a:schemeClr>
                </a:solidFill>
                <a:latin typeface="Dom Casual" charset="0"/>
              </a:rPr>
              <a:t>De instancia</a:t>
            </a:r>
          </a:p>
          <a:p>
            <a:pPr marL="457200" lvl="1" indent="0">
              <a:lnSpc>
                <a:spcPct val="120000"/>
              </a:lnSpc>
              <a:spcBef>
                <a:spcPct val="0"/>
              </a:spcBef>
              <a:buNone/>
            </a:pPr>
            <a:r>
              <a:rPr lang="es-ES_tradnl" altLang="es-MX" sz="2000" dirty="0">
                <a:solidFill>
                  <a:schemeClr val="bg2">
                    <a:lumMod val="10000"/>
                  </a:schemeClr>
                </a:solidFill>
                <a:latin typeface="Dom Casual" charset="0"/>
              </a:rPr>
              <a:t>Dependiendo si el valor es el mismo para todos los objetos o no.</a:t>
            </a:r>
          </a:p>
          <a:p>
            <a:pPr>
              <a:lnSpc>
                <a:spcPct val="120000"/>
              </a:lnSpc>
              <a:spcBef>
                <a:spcPct val="0"/>
              </a:spcBef>
            </a:pPr>
            <a:r>
              <a:rPr lang="es-ES_tradnl" altLang="es-MX" sz="2400" dirty="0">
                <a:solidFill>
                  <a:schemeClr val="bg2">
                    <a:lumMod val="10000"/>
                  </a:schemeClr>
                </a:solidFill>
                <a:latin typeface="Dom Casual" charset="0"/>
              </a:rPr>
              <a:t>Pueden crearse de forma dinámica durante la ejecución.</a:t>
            </a:r>
            <a:endParaRPr lang="es-ES_tradnl" altLang="es-MX" sz="2400" dirty="0">
              <a:latin typeface="Dom Casual" charset="0"/>
            </a:endParaRPr>
          </a:p>
        </p:txBody>
      </p:sp>
    </p:spTree>
    <p:extLst>
      <p:ext uri="{BB962C8B-B14F-4D97-AF65-F5344CB8AC3E}">
        <p14:creationId xmlns:p14="http://schemas.microsoft.com/office/powerpoint/2010/main" val="38898598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925513" y="1484784"/>
            <a:ext cx="7246887" cy="4320480"/>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Atributos: </a:t>
            </a:r>
          </a:p>
          <a:p>
            <a:pPr>
              <a:lnSpc>
                <a:spcPct val="120000"/>
              </a:lnSpc>
              <a:spcBef>
                <a:spcPct val="0"/>
              </a:spcBef>
            </a:pPr>
            <a:r>
              <a:rPr lang="es-ES_tradnl" altLang="es-MX" sz="2400" dirty="0">
                <a:solidFill>
                  <a:schemeClr val="bg2">
                    <a:lumMod val="10000"/>
                  </a:schemeClr>
                </a:solidFill>
                <a:latin typeface="Dom Casual" charset="0"/>
              </a:rPr>
              <a:t>Son propiedades del objeto, que están representadas mediante variables. Los atributos definen el objeto y los atributos definen el estado del objeto.</a:t>
            </a:r>
          </a:p>
          <a:p>
            <a:pPr>
              <a:lnSpc>
                <a:spcPct val="120000"/>
              </a:lnSpc>
              <a:spcBef>
                <a:spcPct val="0"/>
              </a:spcBef>
            </a:pPr>
            <a:r>
              <a:rPr lang="es-ES_tradnl" altLang="es-MX" sz="2400" dirty="0">
                <a:solidFill>
                  <a:schemeClr val="bg2">
                    <a:lumMod val="10000"/>
                  </a:schemeClr>
                </a:solidFill>
                <a:latin typeface="Dom Casual" charset="0"/>
              </a:rPr>
              <a:t>Puede ser cualquier tipo de dato (incluso otros objetos).</a:t>
            </a:r>
          </a:p>
          <a:p>
            <a:pPr>
              <a:lnSpc>
                <a:spcPct val="120000"/>
              </a:lnSpc>
              <a:spcBef>
                <a:spcPct val="0"/>
              </a:spcBef>
            </a:pPr>
            <a:r>
              <a:rPr lang="es-ES_tradnl" altLang="es-MX" sz="2400" dirty="0">
                <a:solidFill>
                  <a:schemeClr val="bg2">
                    <a:lumMod val="10000"/>
                  </a:schemeClr>
                </a:solidFill>
                <a:latin typeface="Dom Casual" charset="0"/>
              </a:rPr>
              <a:t>Podemos tener dos tipos de atributos :</a:t>
            </a:r>
          </a:p>
          <a:p>
            <a:pPr lvl="1">
              <a:lnSpc>
                <a:spcPct val="120000"/>
              </a:lnSpc>
              <a:spcBef>
                <a:spcPct val="0"/>
              </a:spcBef>
            </a:pPr>
            <a:r>
              <a:rPr lang="es-ES_tradnl" altLang="es-MX" sz="2000" dirty="0">
                <a:solidFill>
                  <a:schemeClr val="bg2">
                    <a:lumMod val="10000"/>
                  </a:schemeClr>
                </a:solidFill>
                <a:latin typeface="Dom Casual" charset="0"/>
              </a:rPr>
              <a:t>De clase (estáticos) Son compartidos por todos los objetos de una clase, significa que el valor es el mismo para todos. Estos se utilizan para definir las constantes. Estos valores no cambian para los objetos.</a:t>
            </a:r>
          </a:p>
          <a:p>
            <a:pPr lvl="1">
              <a:lnSpc>
                <a:spcPct val="120000"/>
              </a:lnSpc>
              <a:spcBef>
                <a:spcPct val="0"/>
              </a:spcBef>
            </a:pPr>
            <a:r>
              <a:rPr lang="es-ES_tradnl" altLang="es-MX" sz="2000" dirty="0">
                <a:solidFill>
                  <a:schemeClr val="bg2">
                    <a:lumMod val="10000"/>
                  </a:schemeClr>
                </a:solidFill>
                <a:latin typeface="Dom Casual" charset="0"/>
              </a:rPr>
              <a:t>De instancia</a:t>
            </a:r>
          </a:p>
          <a:p>
            <a:pPr marL="457200" lvl="1" indent="0">
              <a:lnSpc>
                <a:spcPct val="120000"/>
              </a:lnSpc>
              <a:spcBef>
                <a:spcPct val="0"/>
              </a:spcBef>
              <a:buNone/>
            </a:pPr>
            <a:r>
              <a:rPr lang="es-ES_tradnl" altLang="es-MX" sz="2000" dirty="0">
                <a:solidFill>
                  <a:schemeClr val="bg2">
                    <a:lumMod val="10000"/>
                  </a:schemeClr>
                </a:solidFill>
                <a:latin typeface="Dom Casual" charset="0"/>
              </a:rPr>
              <a:t>Dependiendo si el valor es el mismo para todos los objetos o no.</a:t>
            </a:r>
          </a:p>
          <a:p>
            <a:pPr>
              <a:lnSpc>
                <a:spcPct val="120000"/>
              </a:lnSpc>
              <a:spcBef>
                <a:spcPct val="0"/>
              </a:spcBef>
            </a:pPr>
            <a:r>
              <a:rPr lang="es-ES_tradnl" altLang="es-MX" sz="2400" dirty="0">
                <a:solidFill>
                  <a:schemeClr val="bg2">
                    <a:lumMod val="10000"/>
                  </a:schemeClr>
                </a:solidFill>
                <a:latin typeface="Dom Casual" charset="0"/>
              </a:rPr>
              <a:t>Pueden crearse de forma dinámica durante la ejecución. </a:t>
            </a:r>
            <a:r>
              <a:rPr lang="es-ES_tradnl" altLang="es-MX" sz="2400" dirty="0" err="1">
                <a:solidFill>
                  <a:schemeClr val="bg2">
                    <a:lumMod val="10000"/>
                  </a:schemeClr>
                </a:solidFill>
                <a:latin typeface="Dom Casual" charset="0"/>
              </a:rPr>
              <a:t>Pyton</a:t>
            </a:r>
            <a:r>
              <a:rPr lang="es-ES_tradnl" altLang="es-MX" sz="2400" dirty="0">
                <a:solidFill>
                  <a:schemeClr val="bg2">
                    <a:lumMod val="10000"/>
                  </a:schemeClr>
                </a:solidFill>
                <a:latin typeface="Dom Casual" charset="0"/>
              </a:rPr>
              <a:t> genera un diccionario para los atributos de clase y otro diccionario para los atributos de instancia. Esto por cada uno de los objetos que instanciemos de una clase. La clave de la clase es el nombre del atributo (edad) y el valor del diccionario es el valor del atributo (2 años). Buena práctica nombres de atributos representativos.</a:t>
            </a:r>
            <a:endParaRPr lang="es-ES_tradnl" altLang="es-MX" sz="2400" dirty="0">
              <a:latin typeface="Dom Casual" charset="0"/>
            </a:endParaRPr>
          </a:p>
        </p:txBody>
      </p:sp>
    </p:spTree>
    <p:extLst>
      <p:ext uri="{BB962C8B-B14F-4D97-AF65-F5344CB8AC3E}">
        <p14:creationId xmlns:p14="http://schemas.microsoft.com/office/powerpoint/2010/main" val="2828455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925513" y="1484784"/>
            <a:ext cx="8038975" cy="295232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Métodos: </a:t>
            </a:r>
          </a:p>
          <a:p>
            <a:pPr>
              <a:lnSpc>
                <a:spcPct val="120000"/>
              </a:lnSpc>
              <a:spcBef>
                <a:spcPct val="0"/>
              </a:spcBef>
            </a:pPr>
            <a:r>
              <a:rPr lang="es-ES_tradnl" altLang="es-MX" sz="2400" dirty="0">
                <a:solidFill>
                  <a:schemeClr val="bg2">
                    <a:lumMod val="10000"/>
                  </a:schemeClr>
                </a:solidFill>
                <a:latin typeface="Dom Casual" charset="0"/>
              </a:rPr>
              <a:t>Dan funcionalidad a los objetos.</a:t>
            </a:r>
          </a:p>
          <a:p>
            <a:pPr>
              <a:lnSpc>
                <a:spcPct val="120000"/>
              </a:lnSpc>
              <a:spcBef>
                <a:spcPct val="0"/>
              </a:spcBef>
            </a:pPr>
            <a:r>
              <a:rPr lang="es-ES_tradnl" altLang="es-MX" sz="2400" dirty="0">
                <a:solidFill>
                  <a:schemeClr val="bg2">
                    <a:lumMod val="10000"/>
                  </a:schemeClr>
                </a:solidFill>
                <a:latin typeface="Dom Casual" charset="0"/>
              </a:rPr>
              <a:t>Necesitan de una clase para existir. (Deben estar dentro de una clase)</a:t>
            </a:r>
          </a:p>
          <a:p>
            <a:pPr>
              <a:lnSpc>
                <a:spcPct val="120000"/>
              </a:lnSpc>
              <a:spcBef>
                <a:spcPct val="0"/>
              </a:spcBef>
            </a:pPr>
            <a:r>
              <a:rPr lang="es-ES_tradnl" altLang="es-MX" sz="2400" dirty="0">
                <a:solidFill>
                  <a:schemeClr val="bg2">
                    <a:lumMod val="10000"/>
                  </a:schemeClr>
                </a:solidFill>
                <a:latin typeface="Dom Casual" charset="0"/>
              </a:rPr>
              <a:t>Son similares a las funciones (parámetros y valor de retorno)</a:t>
            </a:r>
          </a:p>
          <a:p>
            <a:pPr>
              <a:lnSpc>
                <a:spcPct val="120000"/>
              </a:lnSpc>
              <a:spcBef>
                <a:spcPct val="0"/>
              </a:spcBef>
            </a:pPr>
            <a:r>
              <a:rPr lang="es-ES_tradnl" altLang="es-MX" sz="2400" dirty="0">
                <a:solidFill>
                  <a:schemeClr val="bg2">
                    <a:lumMod val="10000"/>
                  </a:schemeClr>
                </a:solidFill>
                <a:latin typeface="Dom Casual" charset="0"/>
              </a:rPr>
              <a:t>Pueden invocarse desde el propio objeto que lo contiene o desde otro objeto, con la sintaxis </a:t>
            </a:r>
            <a:r>
              <a:rPr lang="es-ES_tradnl" altLang="es-MX" sz="2400" b="1" dirty="0" err="1">
                <a:solidFill>
                  <a:schemeClr val="bg2">
                    <a:lumMod val="10000"/>
                  </a:schemeClr>
                </a:solidFill>
                <a:latin typeface="Dom Casual" charset="0"/>
              </a:rPr>
              <a:t>objeto.método</a:t>
            </a:r>
            <a:r>
              <a:rPr lang="es-ES_tradnl" altLang="es-MX" sz="2400" b="1" dirty="0">
                <a:solidFill>
                  <a:schemeClr val="bg2">
                    <a:lumMod val="10000"/>
                  </a:schemeClr>
                </a:solidFill>
                <a:latin typeface="Dom Casual" charset="0"/>
              </a:rPr>
              <a:t>()</a:t>
            </a:r>
            <a:r>
              <a:rPr lang="es-ES_tradnl" altLang="es-MX" sz="2400" dirty="0">
                <a:solidFill>
                  <a:schemeClr val="bg2">
                    <a:lumMod val="10000"/>
                  </a:schemeClr>
                </a:solidFill>
                <a:latin typeface="Dom Casual" charset="0"/>
              </a:rPr>
              <a:t>.</a:t>
            </a:r>
          </a:p>
          <a:p>
            <a:pPr>
              <a:lnSpc>
                <a:spcPct val="120000"/>
              </a:lnSpc>
              <a:spcBef>
                <a:spcPct val="0"/>
              </a:spcBef>
            </a:pPr>
            <a:r>
              <a:rPr lang="es-ES_tradnl" altLang="es-MX" sz="2400" dirty="0" err="1">
                <a:solidFill>
                  <a:schemeClr val="bg2">
                    <a:lumMod val="10000"/>
                  </a:schemeClr>
                </a:solidFill>
                <a:latin typeface="Dom Casual" charset="0"/>
              </a:rPr>
              <a:t>Mi_gato.nombre_método</a:t>
            </a:r>
            <a:r>
              <a:rPr lang="es-ES_tradnl" altLang="es-MX" sz="2400" dirty="0">
                <a:solidFill>
                  <a:schemeClr val="bg2">
                    <a:lumMod val="10000"/>
                  </a:schemeClr>
                </a:solidFill>
                <a:latin typeface="Dom Casual" charset="0"/>
              </a:rPr>
              <a:t>(argumentos del método)</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948556" y="4432730"/>
            <a:ext cx="7246887" cy="1300526"/>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20000"/>
              </a:lnSpc>
              <a:spcBef>
                <a:spcPct val="0"/>
              </a:spcBef>
              <a:buNone/>
            </a:pPr>
            <a:r>
              <a:rPr lang="es-ES_tradnl" altLang="es-MX" sz="2400" dirty="0">
                <a:solidFill>
                  <a:schemeClr val="bg2">
                    <a:lumMod val="10000"/>
                  </a:schemeClr>
                </a:solidFill>
                <a:latin typeface="Dom Casual" charset="0"/>
              </a:rPr>
              <a:t>Es importante que tengan nombres representativos que nos digan que hace esa función o método, generalmente se definen con un verbo que identifique la acción que realiza.</a:t>
            </a:r>
            <a:endParaRPr lang="es-ES_tradnl" altLang="es-MX" sz="2400" dirty="0">
              <a:latin typeface="Dom Casual" charset="0"/>
            </a:endParaRPr>
          </a:p>
        </p:txBody>
      </p:sp>
    </p:spTree>
    <p:extLst>
      <p:ext uri="{BB962C8B-B14F-4D97-AF65-F5344CB8AC3E}">
        <p14:creationId xmlns:p14="http://schemas.microsoft.com/office/powerpoint/2010/main" val="34094258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925513" y="1286474"/>
            <a:ext cx="7542464" cy="255628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Un método especial que tienen todas las clases es el constructor.</a:t>
            </a:r>
          </a:p>
          <a:p>
            <a:pPr>
              <a:lnSpc>
                <a:spcPct val="120000"/>
              </a:lnSpc>
              <a:spcBef>
                <a:spcPct val="0"/>
              </a:spcBef>
            </a:pPr>
            <a:r>
              <a:rPr lang="es-ES_tradnl" altLang="es-MX" sz="2400" dirty="0">
                <a:solidFill>
                  <a:schemeClr val="tx1">
                    <a:lumMod val="95000"/>
                    <a:lumOff val="5000"/>
                  </a:schemeClr>
                </a:solidFill>
                <a:latin typeface="Dom Casual" charset="0"/>
              </a:rPr>
              <a:t>Es un método que podemos escribir o no, sino lo escribimos vamos se va a crear uno por default.</a:t>
            </a:r>
            <a:endParaRPr lang="es-ES_tradnl" altLang="es-MX" sz="2400" b="1" dirty="0">
              <a:solidFill>
                <a:schemeClr val="tx1">
                  <a:lumMod val="95000"/>
                  <a:lumOff val="5000"/>
                </a:schemeClr>
              </a:solidFill>
              <a:latin typeface="Dom Casual" charset="0"/>
            </a:endParaRPr>
          </a:p>
          <a:p>
            <a:pPr>
              <a:lnSpc>
                <a:spcPct val="120000"/>
              </a:lnSpc>
              <a:spcBef>
                <a:spcPct val="0"/>
              </a:spcBef>
            </a:pPr>
            <a:r>
              <a:rPr lang="es-ES_tradnl" altLang="es-MX" sz="2400" dirty="0">
                <a:solidFill>
                  <a:schemeClr val="bg2">
                    <a:lumMod val="10000"/>
                  </a:schemeClr>
                </a:solidFill>
                <a:latin typeface="Dom Casual" charset="0"/>
              </a:rPr>
              <a:t>Es el método que nos permite construir objetos de esa clase, es decir, instanciarlos. Se invoca automáticamente, cada vez que queremos instanciar una clases. Da espacio en memoria al nuevo objeto. </a:t>
            </a:r>
            <a:r>
              <a:rPr lang="es-ES_tradnl" altLang="es-MX" sz="2400" b="1" dirty="0">
                <a:solidFill>
                  <a:schemeClr val="bg2">
                    <a:lumMod val="10000"/>
                  </a:schemeClr>
                </a:solidFill>
                <a:latin typeface="Dom Casual" charset="0"/>
              </a:rPr>
              <a:t>Es un método especial: instancia objetos de una clase (se invoca automáticamente).</a:t>
            </a:r>
            <a:r>
              <a:rPr lang="es-ES_tradnl" altLang="es-MX" sz="2400" dirty="0">
                <a:solidFill>
                  <a:schemeClr val="bg2">
                    <a:lumMod val="10000"/>
                  </a:schemeClr>
                </a:solidFill>
                <a:latin typeface="Dom Casual" charset="0"/>
              </a:rPr>
              <a:t> </a:t>
            </a:r>
            <a:endParaRPr lang="es-ES_tradnl" altLang="es-MX" sz="2400" dirty="0">
              <a:solidFill>
                <a:schemeClr val="accent6">
                  <a:lumMod val="75000"/>
                </a:schemeClr>
              </a:solidFill>
              <a:latin typeface="Dom Casual" charset="0"/>
            </a:endParaRPr>
          </a:p>
          <a:p>
            <a:pPr>
              <a:lnSpc>
                <a:spcPct val="120000"/>
              </a:lnSpc>
              <a:spcBef>
                <a:spcPct val="0"/>
              </a:spcBef>
            </a:pPr>
            <a:r>
              <a:rPr lang="es-ES_tradnl" altLang="es-MX" sz="2400" dirty="0">
                <a:solidFill>
                  <a:schemeClr val="bg2">
                    <a:lumMod val="10000"/>
                  </a:schemeClr>
                </a:solidFill>
                <a:latin typeface="Dom Casual" charset="0"/>
              </a:rPr>
              <a:t>En él pueden inicializarse los atributos de un objeto. </a:t>
            </a:r>
            <a:r>
              <a:rPr lang="es-ES_tradnl" altLang="es-MX" sz="2400" dirty="0">
                <a:solidFill>
                  <a:schemeClr val="accent6">
                    <a:lumMod val="75000"/>
                  </a:schemeClr>
                </a:solidFill>
                <a:latin typeface="Dom Casual" charset="0"/>
              </a:rPr>
              <a:t>Nos permite inicializar los atributos de un objeto. </a:t>
            </a:r>
          </a:p>
          <a:p>
            <a:pPr>
              <a:lnSpc>
                <a:spcPct val="120000"/>
              </a:lnSpc>
              <a:spcBef>
                <a:spcPct val="0"/>
              </a:spcBef>
            </a:pPr>
            <a:r>
              <a:rPr lang="es-ES_tradnl" altLang="es-MX" sz="2400" dirty="0">
                <a:solidFill>
                  <a:schemeClr val="accent6">
                    <a:lumMod val="75000"/>
                  </a:schemeClr>
                </a:solidFill>
                <a:latin typeface="Dom Casual" charset="0"/>
              </a:rPr>
              <a:t>Los atributos que definamos entro de este método son los atributos de instancia.</a:t>
            </a:r>
            <a:endParaRPr lang="es-ES_tradnl" altLang="es-MX" sz="2400" dirty="0">
              <a:solidFill>
                <a:schemeClr val="bg2">
                  <a:lumMod val="10000"/>
                </a:schemeClr>
              </a:solidFill>
              <a:latin typeface="Dom Casual" charset="0"/>
            </a:endParaRPr>
          </a:p>
          <a:p>
            <a:pPr>
              <a:lnSpc>
                <a:spcPct val="120000"/>
              </a:lnSpc>
              <a:spcBef>
                <a:spcPct val="0"/>
              </a:spcBef>
            </a:pPr>
            <a:r>
              <a:rPr lang="es-ES_tradnl" altLang="es-MX" sz="2400" dirty="0">
                <a:solidFill>
                  <a:schemeClr val="bg2">
                    <a:lumMod val="10000"/>
                  </a:schemeClr>
                </a:solidFill>
                <a:latin typeface="Dom Casual" charset="0"/>
              </a:rPr>
              <a:t>No es obligatorio crearlo ni inicializar todos los atributos dentro de este método, ya que Python nos permite crear atributos dinámicamente. Atributos que no existían que podemos ir creando durante la ejecución.</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827584" y="3789040"/>
            <a:ext cx="6624736" cy="2556284"/>
          </a:xfrm>
          <a:prstGeom prst="rect">
            <a:avLst/>
          </a:prstGeom>
        </p:spPr>
        <p:txBody>
          <a:bodyPr vert="horz" lIns="91440" tIns="45720" rIns="91440" bIns="45720" rtlCol="0">
            <a:normAutofit fontScale="3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20000"/>
              </a:lnSpc>
              <a:spcBef>
                <a:spcPct val="0"/>
              </a:spcBef>
              <a:buNone/>
            </a:pPr>
            <a:r>
              <a:rPr lang="es-ES_tradnl" altLang="es-MX" sz="2400" b="1" dirty="0">
                <a:solidFill>
                  <a:schemeClr val="bg2">
                    <a:lumMod val="10000"/>
                  </a:schemeClr>
                </a:solidFill>
                <a:latin typeface="Dom Casual" charset="0"/>
              </a:rPr>
              <a:t>Ejemplo:</a:t>
            </a:r>
          </a:p>
          <a:p>
            <a:pPr marL="457200" lvl="1" indent="0">
              <a:lnSpc>
                <a:spcPct val="120000"/>
              </a:lnSpc>
              <a:spcBef>
                <a:spcPct val="0"/>
              </a:spcBef>
              <a:buNone/>
            </a:pPr>
            <a:endParaRPr lang="es-ES_tradnl" altLang="es-MX" sz="2400" dirty="0">
              <a:solidFill>
                <a:schemeClr val="bg2">
                  <a:lumMod val="10000"/>
                </a:schemeClr>
              </a:solidFill>
              <a:latin typeface="Dom Casual" charset="0"/>
            </a:endParaRPr>
          </a:p>
          <a:p>
            <a:pPr marL="457200" lvl="1" indent="0">
              <a:lnSpc>
                <a:spcPct val="120000"/>
              </a:lnSpc>
              <a:spcBef>
                <a:spcPct val="0"/>
              </a:spcBef>
              <a:buNone/>
            </a:pPr>
            <a:r>
              <a:rPr lang="es-ES_tradnl" altLang="es-MX" sz="2400" dirty="0">
                <a:solidFill>
                  <a:schemeClr val="bg2">
                    <a:lumMod val="10000"/>
                  </a:schemeClr>
                </a:solidFill>
                <a:latin typeface="Dom Casual" charset="0"/>
              </a:rPr>
              <a:t>Clase Ejemplo:</a:t>
            </a:r>
          </a:p>
          <a:p>
            <a:pPr marL="457200" lvl="1" indent="0">
              <a:lnSpc>
                <a:spcPct val="120000"/>
              </a:lnSpc>
              <a:spcBef>
                <a:spcPct val="0"/>
              </a:spcBef>
              <a:buNone/>
            </a:pPr>
            <a:r>
              <a:rPr lang="es-ES_tradnl" altLang="es-MX" sz="2400" dirty="0">
                <a:solidFill>
                  <a:schemeClr val="bg2">
                    <a:lumMod val="10000"/>
                  </a:schemeClr>
                </a:solidFill>
                <a:latin typeface="Dom Casual" charset="0"/>
              </a:rPr>
              <a:t>	</a:t>
            </a:r>
            <a:r>
              <a:rPr lang="es-ES_tradnl" altLang="es-MX" sz="2400" dirty="0" err="1">
                <a:solidFill>
                  <a:schemeClr val="bg2">
                    <a:lumMod val="10000"/>
                  </a:schemeClr>
                </a:solidFill>
                <a:latin typeface="Dom Casual" charset="0"/>
              </a:rPr>
              <a:t>def</a:t>
            </a:r>
            <a:r>
              <a:rPr lang="es-ES_tradnl" altLang="es-MX" sz="2400" dirty="0">
                <a:solidFill>
                  <a:schemeClr val="bg2">
                    <a:lumMod val="10000"/>
                  </a:schemeClr>
                </a:solidFill>
                <a:latin typeface="Dom Casual" charset="0"/>
              </a:rPr>
              <a:t> __</a:t>
            </a:r>
            <a:r>
              <a:rPr lang="es-ES_tradnl" altLang="es-MX" sz="2400" dirty="0" err="1">
                <a:solidFill>
                  <a:schemeClr val="bg2">
                    <a:lumMod val="10000"/>
                  </a:schemeClr>
                </a:solidFill>
                <a:latin typeface="Dom Casual" charset="0"/>
              </a:rPr>
              <a:t>init</a:t>
            </a:r>
            <a:r>
              <a:rPr lang="es-ES_tradnl" altLang="es-MX" sz="2400" dirty="0">
                <a:solidFill>
                  <a:schemeClr val="bg2">
                    <a:lumMod val="10000"/>
                  </a:schemeClr>
                </a:solidFill>
                <a:latin typeface="Dom Casual" charset="0"/>
              </a:rPr>
              <a:t>__(</a:t>
            </a:r>
            <a:r>
              <a:rPr lang="es-ES_tradnl" altLang="es-MX" sz="2400" dirty="0" err="1">
                <a:solidFill>
                  <a:schemeClr val="bg2">
                    <a:lumMod val="10000"/>
                  </a:schemeClr>
                </a:solidFill>
                <a:highlight>
                  <a:srgbClr val="00FFFF"/>
                </a:highlight>
                <a:latin typeface="Dom Casual" charset="0"/>
              </a:rPr>
              <a:t>self</a:t>
            </a:r>
            <a:r>
              <a:rPr lang="es-ES_tradnl" altLang="es-MX" sz="2400" dirty="0">
                <a:solidFill>
                  <a:schemeClr val="bg2">
                    <a:lumMod val="10000"/>
                  </a:schemeClr>
                </a:solidFill>
                <a:latin typeface="Dom Casual" charset="0"/>
              </a:rPr>
              <a:t>, </a:t>
            </a:r>
            <a:r>
              <a:rPr lang="es-ES_tradnl" altLang="es-MX" sz="2400" dirty="0">
                <a:solidFill>
                  <a:schemeClr val="bg2">
                    <a:lumMod val="10000"/>
                  </a:schemeClr>
                </a:solidFill>
                <a:highlight>
                  <a:srgbClr val="FFFF00"/>
                </a:highlight>
                <a:latin typeface="Dom Casual" charset="0"/>
              </a:rPr>
              <a:t>parámetro1</a:t>
            </a:r>
            <a:r>
              <a:rPr lang="es-ES_tradnl" altLang="es-MX" sz="2400" dirty="0">
                <a:solidFill>
                  <a:schemeClr val="bg2">
                    <a:lumMod val="10000"/>
                  </a:schemeClr>
                </a:solidFill>
                <a:latin typeface="Dom Casual" charset="0"/>
              </a:rPr>
              <a:t>, </a:t>
            </a:r>
            <a:r>
              <a:rPr lang="es-ES_tradnl" altLang="es-MX" sz="2400" dirty="0">
                <a:solidFill>
                  <a:schemeClr val="bg2">
                    <a:lumMod val="10000"/>
                  </a:schemeClr>
                </a:solidFill>
                <a:highlight>
                  <a:srgbClr val="00FF00"/>
                </a:highlight>
                <a:latin typeface="Dom Casual" charset="0"/>
              </a:rPr>
              <a:t>parámetro2</a:t>
            </a:r>
            <a:r>
              <a:rPr lang="es-ES_tradnl" altLang="es-MX" sz="2400" dirty="0">
                <a:solidFill>
                  <a:schemeClr val="bg2">
                    <a:lumMod val="10000"/>
                  </a:schemeClr>
                </a:solidFill>
                <a:latin typeface="Dom Casual" charset="0"/>
              </a:rPr>
              <a:t>): (constructor recibe dos parámetros) El primer parámetro de un método es una referencia del objeto que se está creando.</a:t>
            </a:r>
          </a:p>
          <a:p>
            <a:pPr marL="457200" lvl="1" indent="0">
              <a:lnSpc>
                <a:spcPct val="120000"/>
              </a:lnSpc>
              <a:spcBef>
                <a:spcPct val="0"/>
              </a:spcBef>
              <a:buNone/>
            </a:pPr>
            <a:r>
              <a:rPr lang="es-ES_tradnl" altLang="es-MX" sz="2400" dirty="0">
                <a:solidFill>
                  <a:schemeClr val="bg2">
                    <a:lumMod val="10000"/>
                  </a:schemeClr>
                </a:solidFill>
                <a:latin typeface="Dom Casual" charset="0"/>
              </a:rPr>
              <a:t>		self.atributo1 = parámetro1</a:t>
            </a:r>
          </a:p>
          <a:p>
            <a:pPr marL="457200" lvl="1" indent="0">
              <a:lnSpc>
                <a:spcPct val="120000"/>
              </a:lnSpc>
              <a:spcBef>
                <a:spcPct val="0"/>
              </a:spcBef>
              <a:buNone/>
            </a:pPr>
            <a:r>
              <a:rPr lang="es-ES_tradnl" altLang="es-MX" sz="2400" dirty="0">
                <a:solidFill>
                  <a:schemeClr val="bg2">
                    <a:lumMod val="10000"/>
                  </a:schemeClr>
                </a:solidFill>
                <a:latin typeface="Dom Casual" charset="0"/>
              </a:rPr>
              <a:t>		self.atributo2 = parámetro2</a:t>
            </a:r>
          </a:p>
          <a:p>
            <a:pPr marL="457200" lvl="1" indent="0">
              <a:lnSpc>
                <a:spcPct val="120000"/>
              </a:lnSpc>
              <a:spcBef>
                <a:spcPct val="0"/>
              </a:spcBef>
              <a:buNone/>
            </a:pPr>
            <a:endParaRPr lang="es-ES_tradnl" altLang="es-MX" sz="2400" dirty="0">
              <a:solidFill>
                <a:schemeClr val="bg2">
                  <a:lumMod val="10000"/>
                </a:schemeClr>
              </a:solidFill>
              <a:latin typeface="Dom Casual" charset="0"/>
            </a:endParaRPr>
          </a:p>
          <a:p>
            <a:pPr marL="457200" lvl="1" indent="0">
              <a:lnSpc>
                <a:spcPct val="120000"/>
              </a:lnSpc>
              <a:spcBef>
                <a:spcPct val="0"/>
              </a:spcBef>
              <a:buNone/>
            </a:pPr>
            <a:r>
              <a:rPr lang="es-ES_tradnl" altLang="es-MX" sz="2400" dirty="0" err="1">
                <a:solidFill>
                  <a:schemeClr val="bg2">
                    <a:lumMod val="10000"/>
                  </a:schemeClr>
                </a:solidFill>
                <a:latin typeface="Dom Casual" charset="0"/>
              </a:rPr>
              <a:t>Un_ejemplo</a:t>
            </a:r>
            <a:r>
              <a:rPr lang="es-ES_tradnl" altLang="es-MX" sz="2400" dirty="0">
                <a:solidFill>
                  <a:schemeClr val="bg2">
                    <a:lumMod val="10000"/>
                  </a:schemeClr>
                </a:solidFill>
                <a:latin typeface="Dom Casual" charset="0"/>
              </a:rPr>
              <a:t> = </a:t>
            </a:r>
            <a:r>
              <a:rPr lang="es-ES_tradnl" altLang="es-MX" sz="2400" dirty="0">
                <a:solidFill>
                  <a:schemeClr val="bg2">
                    <a:lumMod val="10000"/>
                  </a:schemeClr>
                </a:solidFill>
                <a:highlight>
                  <a:srgbClr val="00FFFF"/>
                </a:highlight>
                <a:latin typeface="Dom Casual" charset="0"/>
              </a:rPr>
              <a:t>Ejemplo( </a:t>
            </a:r>
            <a:r>
              <a:rPr lang="es-ES_tradnl" altLang="es-MX" sz="2400" b="1" dirty="0">
                <a:solidFill>
                  <a:schemeClr val="bg2">
                    <a:lumMod val="10000"/>
                  </a:schemeClr>
                </a:solidFill>
                <a:highlight>
                  <a:srgbClr val="FFFF00"/>
                </a:highlight>
                <a:latin typeface="Dom Casual" charset="0"/>
              </a:rPr>
              <a:t>“un valor”</a:t>
            </a:r>
            <a:r>
              <a:rPr lang="es-ES_tradnl" altLang="es-MX" sz="2400" dirty="0">
                <a:solidFill>
                  <a:schemeClr val="bg2">
                    <a:lumMod val="10000"/>
                  </a:schemeClr>
                </a:solidFill>
                <a:latin typeface="Dom Casual" charset="0"/>
              </a:rPr>
              <a:t>, </a:t>
            </a:r>
            <a:r>
              <a:rPr lang="es-ES_tradnl" altLang="es-MX" sz="2400" dirty="0">
                <a:solidFill>
                  <a:schemeClr val="bg2">
                    <a:lumMod val="10000"/>
                  </a:schemeClr>
                </a:solidFill>
                <a:highlight>
                  <a:srgbClr val="00FF00"/>
                </a:highlight>
                <a:latin typeface="Dom Casual" charset="0"/>
              </a:rPr>
              <a:t>“otro valor”</a:t>
            </a:r>
            <a:r>
              <a:rPr lang="es-ES_tradnl" altLang="es-MX" sz="2400" dirty="0">
                <a:solidFill>
                  <a:schemeClr val="bg2">
                    <a:lumMod val="10000"/>
                  </a:schemeClr>
                </a:solidFill>
                <a:latin typeface="Dom Casual" charset="0"/>
              </a:rPr>
              <a:t>)  Aquí vemos cómo instanciamos un objeto de la clase Ejemplo. Cuando ponemos el nombre de la clase automáticamente se está llamando al método </a:t>
            </a:r>
            <a:r>
              <a:rPr lang="es-ES_tradnl" altLang="es-MX" sz="2400" dirty="0" err="1">
                <a:solidFill>
                  <a:schemeClr val="bg2">
                    <a:lumMod val="10000"/>
                  </a:schemeClr>
                </a:solidFill>
                <a:latin typeface="Dom Casual" charset="0"/>
              </a:rPr>
              <a:t>init</a:t>
            </a:r>
            <a:r>
              <a:rPr lang="es-ES_tradnl" altLang="es-MX" sz="2400" dirty="0">
                <a:solidFill>
                  <a:schemeClr val="bg2">
                    <a:lumMod val="10000"/>
                  </a:schemeClr>
                </a:solidFill>
                <a:latin typeface="Dom Casual" charset="0"/>
              </a:rPr>
              <a:t> y luego pasamos todos los argumentos que el método </a:t>
            </a:r>
            <a:r>
              <a:rPr lang="es-ES_tradnl" altLang="es-MX" sz="2400" dirty="0" err="1">
                <a:solidFill>
                  <a:schemeClr val="bg2">
                    <a:lumMod val="10000"/>
                  </a:schemeClr>
                </a:solidFill>
                <a:latin typeface="Dom Casual" charset="0"/>
              </a:rPr>
              <a:t>init</a:t>
            </a:r>
            <a:r>
              <a:rPr lang="es-ES_tradnl" altLang="es-MX" sz="2400" dirty="0">
                <a:solidFill>
                  <a:schemeClr val="bg2">
                    <a:lumMod val="10000"/>
                  </a:schemeClr>
                </a:solidFill>
                <a:latin typeface="Dom Casual" charset="0"/>
              </a:rPr>
              <a:t> reciba. </a:t>
            </a:r>
          </a:p>
          <a:p>
            <a:pPr marL="457200" lvl="1" indent="0">
              <a:lnSpc>
                <a:spcPct val="120000"/>
              </a:lnSpc>
              <a:spcBef>
                <a:spcPct val="0"/>
              </a:spcBef>
              <a:buNone/>
            </a:pPr>
            <a:r>
              <a:rPr lang="es-ES_tradnl" altLang="es-MX" sz="2400" dirty="0">
                <a:solidFill>
                  <a:schemeClr val="bg2">
                    <a:lumMod val="10000"/>
                  </a:schemeClr>
                </a:solidFill>
                <a:latin typeface="Dom Casual" charset="0"/>
              </a:rPr>
              <a:t>Cuando mandamos llamar al método, no es necesario poner </a:t>
            </a:r>
            <a:r>
              <a:rPr lang="es-ES_tradnl" altLang="es-MX" sz="2400" dirty="0" err="1">
                <a:solidFill>
                  <a:schemeClr val="bg2">
                    <a:lumMod val="10000"/>
                  </a:schemeClr>
                </a:solidFill>
                <a:latin typeface="Dom Casual" charset="0"/>
              </a:rPr>
              <a:t>self</a:t>
            </a:r>
            <a:r>
              <a:rPr lang="es-ES_tradnl" altLang="es-MX" sz="2400" dirty="0">
                <a:solidFill>
                  <a:schemeClr val="bg2">
                    <a:lumMod val="10000"/>
                  </a:schemeClr>
                </a:solidFill>
                <a:latin typeface="Dom Casual" charset="0"/>
              </a:rPr>
              <a:t>, se asume que el primer argumento siempre es una referencia al objeto. </a:t>
            </a:r>
            <a:r>
              <a:rPr lang="es-ES_tradnl" altLang="es-MX" sz="2400" dirty="0" err="1">
                <a:solidFill>
                  <a:schemeClr val="bg2">
                    <a:lumMod val="10000"/>
                  </a:schemeClr>
                </a:solidFill>
                <a:latin typeface="Dom Casual" charset="0"/>
              </a:rPr>
              <a:t>Azúl</a:t>
            </a:r>
            <a:r>
              <a:rPr lang="es-ES_tradnl" altLang="es-MX" sz="2400" dirty="0">
                <a:solidFill>
                  <a:schemeClr val="bg2">
                    <a:lumMod val="10000"/>
                  </a:schemeClr>
                </a:solidFill>
                <a:latin typeface="Dom Casual" charset="0"/>
              </a:rPr>
              <a:t>. El parámetro </a:t>
            </a:r>
            <a:r>
              <a:rPr lang="es-ES_tradnl" altLang="es-MX" sz="2400" dirty="0" err="1">
                <a:solidFill>
                  <a:schemeClr val="bg2">
                    <a:lumMod val="10000"/>
                  </a:schemeClr>
                </a:solidFill>
                <a:latin typeface="Dom Casual" charset="0"/>
              </a:rPr>
              <a:t>self</a:t>
            </a:r>
            <a:r>
              <a:rPr lang="es-ES_tradnl" altLang="es-MX" sz="2400" dirty="0">
                <a:solidFill>
                  <a:schemeClr val="bg2">
                    <a:lumMod val="10000"/>
                  </a:schemeClr>
                </a:solidFill>
                <a:latin typeface="Dom Casual" charset="0"/>
              </a:rPr>
              <a:t> recibe implícitamente (es decir no necesitamos escribirla) un argumento más con la referencia al objeto que se está creando, una referencia no es más que una dirección de memoria (recibe la dirección de memoria del nuevo objeto).</a:t>
            </a:r>
          </a:p>
          <a:p>
            <a:pPr marL="457200" lvl="1" indent="0">
              <a:lnSpc>
                <a:spcPct val="120000"/>
              </a:lnSpc>
              <a:spcBef>
                <a:spcPct val="0"/>
              </a:spcBef>
              <a:buNone/>
            </a:pPr>
            <a:r>
              <a:rPr lang="es-ES_tradnl" altLang="es-MX" sz="2400" dirty="0">
                <a:solidFill>
                  <a:schemeClr val="bg2">
                    <a:lumMod val="10000"/>
                  </a:schemeClr>
                </a:solidFill>
                <a:latin typeface="Dom Casual" charset="0"/>
              </a:rPr>
              <a:t>Un_ejemplo.atributo1</a:t>
            </a:r>
          </a:p>
          <a:p>
            <a:pPr marL="457200" lvl="1" indent="0">
              <a:lnSpc>
                <a:spcPct val="120000"/>
              </a:lnSpc>
              <a:spcBef>
                <a:spcPct val="0"/>
              </a:spcBef>
              <a:buNone/>
            </a:pPr>
            <a:endParaRPr lang="es-ES_tradnl" altLang="es-MX" sz="2400" dirty="0">
              <a:solidFill>
                <a:schemeClr val="bg2">
                  <a:lumMod val="10000"/>
                </a:schemeClr>
              </a:solidFill>
              <a:latin typeface="Dom Casual" charset="0"/>
            </a:endParaRPr>
          </a:p>
          <a:p>
            <a:pPr marL="457200" lvl="1" indent="0">
              <a:lnSpc>
                <a:spcPct val="120000"/>
              </a:lnSpc>
              <a:spcBef>
                <a:spcPct val="0"/>
              </a:spcBef>
              <a:buNone/>
            </a:pPr>
            <a:r>
              <a:rPr lang="es-ES_tradnl" altLang="es-MX" sz="2400" dirty="0">
                <a:solidFill>
                  <a:schemeClr val="bg2">
                    <a:lumMod val="10000"/>
                  </a:schemeClr>
                </a:solidFill>
                <a:latin typeface="Dom Casual" charset="0"/>
              </a:rPr>
              <a:t>Cada que queramos hacer referencia a ese objeto, se utiliza </a:t>
            </a:r>
            <a:r>
              <a:rPr lang="es-ES_tradnl" altLang="es-MX" sz="2400" dirty="0" err="1">
                <a:solidFill>
                  <a:schemeClr val="bg2">
                    <a:lumMod val="10000"/>
                  </a:schemeClr>
                </a:solidFill>
                <a:latin typeface="Dom Casual" charset="0"/>
              </a:rPr>
              <a:t>self.atributo</a:t>
            </a:r>
            <a:r>
              <a:rPr lang="es-ES_tradnl" altLang="es-MX" sz="2400" dirty="0">
                <a:solidFill>
                  <a:schemeClr val="bg2">
                    <a:lumMod val="10000"/>
                  </a:schemeClr>
                </a:solidFill>
                <a:latin typeface="Dom Casual" charset="0"/>
              </a:rPr>
              <a:t> o </a:t>
            </a:r>
            <a:r>
              <a:rPr lang="es-ES_tradnl" altLang="es-MX" sz="2400" dirty="0" err="1">
                <a:solidFill>
                  <a:schemeClr val="bg2">
                    <a:lumMod val="10000"/>
                  </a:schemeClr>
                </a:solidFill>
                <a:latin typeface="Dom Casual" charset="0"/>
              </a:rPr>
              <a:t>self.método</a:t>
            </a:r>
            <a:r>
              <a:rPr lang="es-ES_tradnl" altLang="es-MX" sz="2400" dirty="0">
                <a:solidFill>
                  <a:schemeClr val="bg2">
                    <a:lumMod val="10000"/>
                  </a:schemeClr>
                </a:solidFill>
                <a:latin typeface="Dom Casual" charset="0"/>
              </a:rPr>
              <a:t> que se quiera invocar. Este constructor recibe dos parámetros y luego inicializa dos atributos, dándole el valor de esos dos parámetros. Para poder mencionar a los atributos de ese objeto que acabamos de crear, se utiliza </a:t>
            </a:r>
            <a:r>
              <a:rPr lang="es-ES_tradnl" altLang="es-MX" sz="2400" dirty="0" err="1">
                <a:solidFill>
                  <a:schemeClr val="bg2">
                    <a:lumMod val="10000"/>
                  </a:schemeClr>
                </a:solidFill>
                <a:latin typeface="Dom Casual" charset="0"/>
              </a:rPr>
              <a:t>self</a:t>
            </a:r>
            <a:r>
              <a:rPr lang="es-ES_tradnl" altLang="es-MX" sz="2400" dirty="0">
                <a:solidFill>
                  <a:schemeClr val="bg2">
                    <a:lumMod val="10000"/>
                  </a:schemeClr>
                </a:solidFill>
                <a:latin typeface="Dom Casual" charset="0"/>
              </a:rPr>
              <a:t>.</a:t>
            </a:r>
            <a:endParaRPr lang="es-ES_tradnl" altLang="es-MX" sz="2400" dirty="0">
              <a:latin typeface="Dom Casual" charset="0"/>
            </a:endParaRPr>
          </a:p>
        </p:txBody>
      </p:sp>
      <p:sp>
        <p:nvSpPr>
          <p:cNvPr id="5" name="Rectangle 3">
            <a:extLst>
              <a:ext uri="{FF2B5EF4-FFF2-40B4-BE49-F238E27FC236}">
                <a16:creationId xmlns:a16="http://schemas.microsoft.com/office/drawing/2014/main" id="{EF70F619-9137-4E2B-8350-2388693F5531}"/>
              </a:ext>
            </a:extLst>
          </p:cNvPr>
          <p:cNvSpPr txBox="1">
            <a:spLocks noChangeArrowheads="1"/>
          </p:cNvSpPr>
          <p:nvPr/>
        </p:nvSpPr>
        <p:spPr>
          <a:xfrm>
            <a:off x="2483768" y="3645024"/>
            <a:ext cx="1720988" cy="5040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nSpc>
                <a:spcPct val="120000"/>
              </a:lnSpc>
              <a:spcBef>
                <a:spcPct val="0"/>
              </a:spcBef>
              <a:buNone/>
            </a:pPr>
            <a:r>
              <a:rPr lang="es-ES_tradnl" altLang="es-MX" sz="1600" b="1" dirty="0"/>
              <a:t>Referencia del método que se está creando.</a:t>
            </a:r>
          </a:p>
        </p:txBody>
      </p:sp>
      <p:cxnSp>
        <p:nvCxnSpPr>
          <p:cNvPr id="3" name="Conector recto de flecha 2">
            <a:extLst>
              <a:ext uri="{FF2B5EF4-FFF2-40B4-BE49-F238E27FC236}">
                <a16:creationId xmlns:a16="http://schemas.microsoft.com/office/drawing/2014/main" id="{87D6C1AD-56F3-4FE5-8484-BD4EC18E3212}"/>
              </a:ext>
            </a:extLst>
          </p:cNvPr>
          <p:cNvCxnSpPr/>
          <p:nvPr/>
        </p:nvCxnSpPr>
        <p:spPr>
          <a:xfrm>
            <a:off x="2771800" y="4149080"/>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21494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pic>
        <p:nvPicPr>
          <p:cNvPr id="9" name="Imagen 8">
            <a:extLst>
              <a:ext uri="{FF2B5EF4-FFF2-40B4-BE49-F238E27FC236}">
                <a16:creationId xmlns:a16="http://schemas.microsoft.com/office/drawing/2014/main" id="{FED2C532-694B-44FD-900E-C028C44C82CC}"/>
              </a:ext>
            </a:extLst>
          </p:cNvPr>
          <p:cNvPicPr>
            <a:picLocks noChangeAspect="1"/>
          </p:cNvPicPr>
          <p:nvPr/>
        </p:nvPicPr>
        <p:blipFill>
          <a:blip r:embed="rId2"/>
          <a:stretch>
            <a:fillRect/>
          </a:stretch>
        </p:blipFill>
        <p:spPr>
          <a:xfrm>
            <a:off x="925513" y="2348880"/>
            <a:ext cx="7138259" cy="3744416"/>
          </a:xfrm>
          <a:prstGeom prst="rect">
            <a:avLst/>
          </a:prstGeom>
        </p:spPr>
      </p:pic>
      <p:sp>
        <p:nvSpPr>
          <p:cNvPr id="8" name="Rectangle 3">
            <a:extLst>
              <a:ext uri="{FF2B5EF4-FFF2-40B4-BE49-F238E27FC236}">
                <a16:creationId xmlns:a16="http://schemas.microsoft.com/office/drawing/2014/main" id="{D9C519C4-B4A5-4FE8-B3DB-C5962DD18029}"/>
              </a:ext>
            </a:extLst>
          </p:cNvPr>
          <p:cNvSpPr txBox="1">
            <a:spLocks noChangeArrowheads="1"/>
          </p:cNvSpPr>
          <p:nvPr/>
        </p:nvSpPr>
        <p:spPr>
          <a:xfrm>
            <a:off x="925513" y="1129680"/>
            <a:ext cx="6526807" cy="106240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Podemos instanciar objetos de tipo Ejemplo:</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Nombre Objeto = Nombre de la clase y sus argumentos.</a:t>
            </a:r>
          </a:p>
        </p:txBody>
      </p:sp>
    </p:spTree>
    <p:extLst>
      <p:ext uri="{BB962C8B-B14F-4D97-AF65-F5344CB8AC3E}">
        <p14:creationId xmlns:p14="http://schemas.microsoft.com/office/powerpoint/2010/main" val="11035312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99618" y="1184784"/>
            <a:ext cx="6814839" cy="77437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Podemos leer los atributos:</a:t>
            </a:r>
          </a:p>
          <a:p>
            <a:pPr marL="0" indent="0">
              <a:lnSpc>
                <a:spcPct val="120000"/>
              </a:lnSpc>
              <a:spcBef>
                <a:spcPct val="0"/>
              </a:spcBef>
              <a:buFont typeface="Arial" pitchFamily="34" charset="0"/>
              <a:buNone/>
            </a:pPr>
            <a:r>
              <a:rPr lang="es-ES_tradnl" altLang="es-MX" sz="2400" dirty="0" err="1">
                <a:solidFill>
                  <a:schemeClr val="bg2">
                    <a:lumMod val="10000"/>
                  </a:schemeClr>
                </a:solidFill>
                <a:latin typeface="Dom Casual" charset="0"/>
              </a:rPr>
              <a:t>Nombre_variable.atributo</a:t>
            </a:r>
            <a:r>
              <a:rPr lang="es-ES_tradnl" altLang="es-MX" sz="2400" dirty="0">
                <a:solidFill>
                  <a:schemeClr val="bg2">
                    <a:lumMod val="10000"/>
                  </a:schemeClr>
                </a:solidFill>
                <a:latin typeface="Dom Casual" charset="0"/>
              </a:rPr>
              <a:t> o </a:t>
            </a:r>
            <a:r>
              <a:rPr lang="es-ES_tradnl" altLang="es-MX" sz="2400" dirty="0" err="1">
                <a:solidFill>
                  <a:schemeClr val="bg2">
                    <a:lumMod val="10000"/>
                  </a:schemeClr>
                </a:solidFill>
                <a:latin typeface="Dom Casual" charset="0"/>
              </a:rPr>
              <a:t>nombre_variable.método</a:t>
            </a:r>
            <a:endParaRPr lang="es-ES_tradnl" altLang="es-MX" sz="2400" dirty="0">
              <a:solidFill>
                <a:schemeClr val="bg2">
                  <a:lumMod val="10000"/>
                </a:schemeClr>
              </a:solidFill>
              <a:latin typeface="Dom Casual" charset="0"/>
            </a:endParaRPr>
          </a:p>
        </p:txBody>
      </p:sp>
      <p:pic>
        <p:nvPicPr>
          <p:cNvPr id="10" name="Imagen 9">
            <a:extLst>
              <a:ext uri="{FF2B5EF4-FFF2-40B4-BE49-F238E27FC236}">
                <a16:creationId xmlns:a16="http://schemas.microsoft.com/office/drawing/2014/main" id="{1D4416AB-3087-4E40-A4B3-875E794BC90E}"/>
              </a:ext>
            </a:extLst>
          </p:cNvPr>
          <p:cNvPicPr>
            <a:picLocks noChangeAspect="1"/>
          </p:cNvPicPr>
          <p:nvPr/>
        </p:nvPicPr>
        <p:blipFill>
          <a:blip r:embed="rId2"/>
          <a:stretch>
            <a:fillRect/>
          </a:stretch>
        </p:blipFill>
        <p:spPr>
          <a:xfrm>
            <a:off x="925513" y="2132856"/>
            <a:ext cx="5544616" cy="4374338"/>
          </a:xfrm>
          <a:prstGeom prst="rect">
            <a:avLst/>
          </a:prstGeom>
        </p:spPr>
      </p:pic>
    </p:spTree>
    <p:extLst>
      <p:ext uri="{BB962C8B-B14F-4D97-AF65-F5344CB8AC3E}">
        <p14:creationId xmlns:p14="http://schemas.microsoft.com/office/powerpoint/2010/main" val="1425966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395288" y="1448780"/>
            <a:ext cx="8065144" cy="4536504"/>
          </a:xfrm>
        </p:spPr>
        <p:txBody>
          <a:bodyPr>
            <a:noAutofit/>
          </a:bodyPr>
          <a:lstStyle/>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Python es un </a:t>
            </a:r>
            <a:r>
              <a:rPr lang="es-ES" sz="2400" b="1" dirty="0">
                <a:solidFill>
                  <a:schemeClr val="accent5">
                    <a:lumMod val="75000"/>
                  </a:schemeClr>
                </a:solidFill>
                <a:cs typeface="Arial" pitchFamily="34" charset="0"/>
              </a:rPr>
              <a:t>lenguaje multiparadigma</a:t>
            </a:r>
            <a:r>
              <a:rPr lang="es-ES" sz="2400" dirty="0">
                <a:solidFill>
                  <a:schemeClr val="bg2">
                    <a:lumMod val="25000"/>
                  </a:schemeClr>
                </a:solidFill>
                <a:cs typeface="Arial" pitchFamily="34" charset="0"/>
              </a:rPr>
              <a:t>: soporta la </a:t>
            </a:r>
            <a:r>
              <a:rPr lang="es-ES" sz="2400" b="1" dirty="0">
                <a:solidFill>
                  <a:schemeClr val="accent6">
                    <a:lumMod val="75000"/>
                  </a:schemeClr>
                </a:solidFill>
                <a:cs typeface="Arial" pitchFamily="34" charset="0"/>
              </a:rPr>
              <a:t>programación funcional</a:t>
            </a:r>
            <a:r>
              <a:rPr lang="es-ES" sz="2400" dirty="0">
                <a:solidFill>
                  <a:schemeClr val="bg2">
                    <a:lumMod val="25000"/>
                  </a:schemeClr>
                </a:solidFill>
                <a:cs typeface="Arial" pitchFamily="34" charset="0"/>
              </a:rPr>
              <a:t>, pero también la </a:t>
            </a:r>
            <a:r>
              <a:rPr lang="es-ES" sz="2400" b="1" dirty="0">
                <a:solidFill>
                  <a:schemeClr val="accent6">
                    <a:lumMod val="75000"/>
                  </a:schemeClr>
                </a:solidFill>
                <a:cs typeface="Arial" pitchFamily="34" charset="0"/>
              </a:rPr>
              <a:t>programación orientada a objetos</a:t>
            </a:r>
            <a:r>
              <a:rPr lang="es-ES" sz="2400" dirty="0">
                <a:solidFill>
                  <a:schemeClr val="bg2">
                    <a:lumMod val="25000"/>
                  </a:schemeClr>
                </a:solidFill>
                <a:cs typeface="Arial" pitchFamily="34" charset="0"/>
              </a:rPr>
              <a:t>.</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12" name="Imagen 11">
            <a:extLst>
              <a:ext uri="{FF2B5EF4-FFF2-40B4-BE49-F238E27FC236}">
                <a16:creationId xmlns:a16="http://schemas.microsoft.com/office/drawing/2014/main" id="{54123568-7EB7-4275-8A5F-04BCC96ACE49}"/>
              </a:ext>
            </a:extLst>
          </p:cNvPr>
          <p:cNvPicPr>
            <a:picLocks noChangeAspect="1"/>
          </p:cNvPicPr>
          <p:nvPr/>
        </p:nvPicPr>
        <p:blipFill>
          <a:blip r:embed="rId3"/>
          <a:stretch>
            <a:fillRect/>
          </a:stretch>
        </p:blipFill>
        <p:spPr>
          <a:xfrm>
            <a:off x="1681584" y="3561921"/>
            <a:ext cx="5257800" cy="2657475"/>
          </a:xfrm>
          <a:prstGeom prst="rect">
            <a:avLst/>
          </a:prstGeom>
        </p:spPr>
      </p:pic>
      <p:sp>
        <p:nvSpPr>
          <p:cNvPr id="13" name="CuadroTexto 12">
            <a:extLst>
              <a:ext uri="{FF2B5EF4-FFF2-40B4-BE49-F238E27FC236}">
                <a16:creationId xmlns:a16="http://schemas.microsoft.com/office/drawing/2014/main" id="{FE9DC313-87EC-4039-95F5-06A80522219E}"/>
              </a:ext>
            </a:extLst>
          </p:cNvPr>
          <p:cNvSpPr txBox="1"/>
          <p:nvPr/>
        </p:nvSpPr>
        <p:spPr>
          <a:xfrm>
            <a:off x="1619672" y="6217567"/>
            <a:ext cx="2341795" cy="307777"/>
          </a:xfrm>
          <a:prstGeom prst="rect">
            <a:avLst/>
          </a:prstGeom>
          <a:noFill/>
        </p:spPr>
        <p:txBody>
          <a:bodyPr wrap="none" rtlCol="0">
            <a:spAutoFit/>
          </a:bodyPr>
          <a:lstStyle/>
          <a:p>
            <a:r>
              <a:rPr lang="es-MX" sz="1400" dirty="0">
                <a:latin typeface="Arial" panose="020B0604020202020204" pitchFamily="34" charset="0"/>
                <a:cs typeface="Arial" panose="020B0604020202020204" pitchFamily="34" charset="0"/>
              </a:rPr>
              <a:t>Retirar, depositar, transferir</a:t>
            </a:r>
          </a:p>
        </p:txBody>
      </p:sp>
      <p:sp>
        <p:nvSpPr>
          <p:cNvPr id="16" name="CuadroTexto 15">
            <a:extLst>
              <a:ext uri="{FF2B5EF4-FFF2-40B4-BE49-F238E27FC236}">
                <a16:creationId xmlns:a16="http://schemas.microsoft.com/office/drawing/2014/main" id="{FAAE9BA7-0EAB-401C-BD4D-8E0E9A097450}"/>
              </a:ext>
            </a:extLst>
          </p:cNvPr>
          <p:cNvSpPr txBox="1"/>
          <p:nvPr/>
        </p:nvSpPr>
        <p:spPr>
          <a:xfrm>
            <a:off x="2276646" y="3285017"/>
            <a:ext cx="1027845"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Funcional</a:t>
            </a:r>
          </a:p>
        </p:txBody>
      </p:sp>
      <p:sp>
        <p:nvSpPr>
          <p:cNvPr id="18" name="CuadroTexto 17">
            <a:extLst>
              <a:ext uri="{FF2B5EF4-FFF2-40B4-BE49-F238E27FC236}">
                <a16:creationId xmlns:a16="http://schemas.microsoft.com/office/drawing/2014/main" id="{DD11AD73-3E7F-44D3-A77D-9BB39770DD35}"/>
              </a:ext>
            </a:extLst>
          </p:cNvPr>
          <p:cNvSpPr txBox="1"/>
          <p:nvPr/>
        </p:nvSpPr>
        <p:spPr>
          <a:xfrm>
            <a:off x="4932288" y="6216924"/>
            <a:ext cx="2159076" cy="307777"/>
          </a:xfrm>
          <a:prstGeom prst="rect">
            <a:avLst/>
          </a:prstGeom>
          <a:noFill/>
        </p:spPr>
        <p:txBody>
          <a:bodyPr wrap="square" rtlCol="0">
            <a:spAutoFit/>
          </a:bodyPr>
          <a:lstStyle/>
          <a:p>
            <a:pPr algn="ctr"/>
            <a:r>
              <a:rPr lang="es-MX" sz="1400" dirty="0">
                <a:latin typeface="Arial" panose="020B0604020202020204" pitchFamily="34" charset="0"/>
                <a:cs typeface="Arial" panose="020B0604020202020204" pitchFamily="34" charset="0"/>
              </a:rPr>
              <a:t>Cliente, dinero, cuenta</a:t>
            </a:r>
          </a:p>
        </p:txBody>
      </p:sp>
      <p:sp>
        <p:nvSpPr>
          <p:cNvPr id="19" name="CuadroTexto 18">
            <a:extLst>
              <a:ext uri="{FF2B5EF4-FFF2-40B4-BE49-F238E27FC236}">
                <a16:creationId xmlns:a16="http://schemas.microsoft.com/office/drawing/2014/main" id="{D25C2B49-2F63-4F3C-8C35-3D478A98E30C}"/>
              </a:ext>
            </a:extLst>
          </p:cNvPr>
          <p:cNvSpPr txBox="1"/>
          <p:nvPr/>
        </p:nvSpPr>
        <p:spPr>
          <a:xfrm>
            <a:off x="5050039" y="3283856"/>
            <a:ext cx="1853392"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Orientada a objetos</a:t>
            </a:r>
          </a:p>
        </p:txBody>
      </p:sp>
    </p:spTree>
    <p:extLst>
      <p:ext uri="{BB962C8B-B14F-4D97-AF65-F5344CB8AC3E}">
        <p14:creationId xmlns:p14="http://schemas.microsoft.com/office/powerpoint/2010/main" val="70826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99618" y="1184784"/>
            <a:ext cx="7632822" cy="77437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 necesariamente el constructor debe tener todos los atributos inicializados a partir de parámetros.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Podemos tener un solo parámetro y que el otro atributo se inicialice con 100.</a:t>
            </a:r>
          </a:p>
        </p:txBody>
      </p:sp>
      <p:pic>
        <p:nvPicPr>
          <p:cNvPr id="3" name="Imagen 2">
            <a:extLst>
              <a:ext uri="{FF2B5EF4-FFF2-40B4-BE49-F238E27FC236}">
                <a16:creationId xmlns:a16="http://schemas.microsoft.com/office/drawing/2014/main" id="{17425203-EFC7-4D07-895B-75AB04FF2453}"/>
              </a:ext>
            </a:extLst>
          </p:cNvPr>
          <p:cNvPicPr>
            <a:picLocks noChangeAspect="1"/>
          </p:cNvPicPr>
          <p:nvPr/>
        </p:nvPicPr>
        <p:blipFill>
          <a:blip r:embed="rId2"/>
          <a:stretch>
            <a:fillRect/>
          </a:stretch>
        </p:blipFill>
        <p:spPr>
          <a:xfrm>
            <a:off x="899618" y="1931977"/>
            <a:ext cx="5389602" cy="4576936"/>
          </a:xfrm>
          <a:prstGeom prst="rect">
            <a:avLst/>
          </a:prstGeom>
        </p:spPr>
      </p:pic>
    </p:spTree>
    <p:extLst>
      <p:ext uri="{BB962C8B-B14F-4D97-AF65-F5344CB8AC3E}">
        <p14:creationId xmlns:p14="http://schemas.microsoft.com/office/powerpoint/2010/main" val="18270282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96541" y="1146315"/>
            <a:ext cx="7632822" cy="774374"/>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intentamos imprimir el atributo 3, como no existe marca un error.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En Python, podemos crear atributos de manera dinámica, durante la ejecución.</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deseo crear el atributo 3, solamente tengo que asignarle un valor. </a:t>
            </a:r>
          </a:p>
        </p:txBody>
      </p:sp>
      <p:pic>
        <p:nvPicPr>
          <p:cNvPr id="5" name="Imagen 4">
            <a:extLst>
              <a:ext uri="{FF2B5EF4-FFF2-40B4-BE49-F238E27FC236}">
                <a16:creationId xmlns:a16="http://schemas.microsoft.com/office/drawing/2014/main" id="{65AA10A8-C936-41BE-8F7F-99CD1A0D4EEA}"/>
              </a:ext>
            </a:extLst>
          </p:cNvPr>
          <p:cNvPicPr>
            <a:picLocks noChangeAspect="1"/>
          </p:cNvPicPr>
          <p:nvPr/>
        </p:nvPicPr>
        <p:blipFill>
          <a:blip r:embed="rId2"/>
          <a:stretch>
            <a:fillRect/>
          </a:stretch>
        </p:blipFill>
        <p:spPr>
          <a:xfrm>
            <a:off x="539552" y="2276872"/>
            <a:ext cx="7884368" cy="3763393"/>
          </a:xfrm>
          <a:prstGeom prst="rect">
            <a:avLst/>
          </a:prstGeom>
        </p:spPr>
      </p:pic>
    </p:spTree>
    <p:extLst>
      <p:ext uri="{BB962C8B-B14F-4D97-AF65-F5344CB8AC3E}">
        <p14:creationId xmlns:p14="http://schemas.microsoft.com/office/powerpoint/2010/main" val="268652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96541" y="1146315"/>
            <a:ext cx="7632822" cy="774374"/>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deseo crear el atributo 3, solamente tengo que asignarle un valor. </a:t>
            </a:r>
          </a:p>
        </p:txBody>
      </p:sp>
      <p:pic>
        <p:nvPicPr>
          <p:cNvPr id="3" name="Imagen 2">
            <a:extLst>
              <a:ext uri="{FF2B5EF4-FFF2-40B4-BE49-F238E27FC236}">
                <a16:creationId xmlns:a16="http://schemas.microsoft.com/office/drawing/2014/main" id="{E900476F-AD53-450E-828C-F47371C0C83F}"/>
              </a:ext>
            </a:extLst>
          </p:cNvPr>
          <p:cNvPicPr>
            <a:picLocks noChangeAspect="1"/>
          </p:cNvPicPr>
          <p:nvPr/>
        </p:nvPicPr>
        <p:blipFill>
          <a:blip r:embed="rId2"/>
          <a:stretch>
            <a:fillRect/>
          </a:stretch>
        </p:blipFill>
        <p:spPr>
          <a:xfrm>
            <a:off x="1691680" y="1772816"/>
            <a:ext cx="4896544" cy="4586488"/>
          </a:xfrm>
          <a:prstGeom prst="rect">
            <a:avLst/>
          </a:prstGeom>
        </p:spPr>
      </p:pic>
    </p:spTree>
    <p:extLst>
      <p:ext uri="{BB962C8B-B14F-4D97-AF65-F5344CB8AC3E}">
        <p14:creationId xmlns:p14="http://schemas.microsoft.com/office/powerpoint/2010/main" val="10294879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487828" y="1268760"/>
            <a:ext cx="2900596" cy="1944216"/>
          </a:xfrm>
          <a:prstGeom prst="rect">
            <a:avLst/>
          </a:prstGeom>
        </p:spPr>
        <p:txBody>
          <a:bodyPr vert="horz" lIns="91440" tIns="45720" rIns="91440" bIns="45720" rtlCol="0">
            <a:normAutofit fontScale="3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Tenemos un </a:t>
            </a:r>
          </a:p>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 de clase: </a:t>
            </a:r>
            <a:r>
              <a:rPr lang="es-ES_tradnl" altLang="es-MX" sz="2400" dirty="0">
                <a:solidFill>
                  <a:schemeClr val="bg2">
                    <a:lumMod val="10000"/>
                  </a:schemeClr>
                </a:solidFill>
                <a:latin typeface="Dom Casual" charset="0"/>
              </a:rPr>
              <a:t>especie. Le otorga el mismo valor a todos los objetos de esta clase. Se utiliza para valores que son constantes. Python no tiene una definición de constante. Variable cuyo valor no vamos a querer cambiar. Este atributo va a ser el mismo para todos los objetos de tipo Gato que instanciemos.</a:t>
            </a:r>
          </a:p>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Atributos de instancia</a:t>
            </a:r>
            <a:r>
              <a:rPr lang="es-ES_tradnl" altLang="es-MX" sz="2400" dirty="0">
                <a:solidFill>
                  <a:schemeClr val="bg2">
                    <a:lumMod val="10000"/>
                  </a:schemeClr>
                </a:solidFill>
                <a:latin typeface="Dom Casual" charset="0"/>
              </a:rPr>
              <a:t>: Los atributos dentro del constructor son atributos de instancia.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Para cada de uno de los objetos de tipo gato que instanciemos vamos a tener distintos valores dentro de cada uno de estos atributos. Un gato puede tener 3 años, otro 5, etc. Cada gato va a tener un estado distinto.</a:t>
            </a:r>
          </a:p>
        </p:txBody>
      </p:sp>
      <p:pic>
        <p:nvPicPr>
          <p:cNvPr id="5" name="Imagen 4">
            <a:extLst>
              <a:ext uri="{FF2B5EF4-FFF2-40B4-BE49-F238E27FC236}">
                <a16:creationId xmlns:a16="http://schemas.microsoft.com/office/drawing/2014/main" id="{4359E7BF-605F-4E08-9B22-9D4EDE47AC8D}"/>
              </a:ext>
            </a:extLst>
          </p:cNvPr>
          <p:cNvPicPr>
            <a:picLocks noChangeAspect="1"/>
          </p:cNvPicPr>
          <p:nvPr/>
        </p:nvPicPr>
        <p:blipFill>
          <a:blip r:embed="rId2"/>
          <a:stretch>
            <a:fillRect/>
          </a:stretch>
        </p:blipFill>
        <p:spPr>
          <a:xfrm>
            <a:off x="395536" y="1143001"/>
            <a:ext cx="3456384" cy="1133694"/>
          </a:xfrm>
          <a:prstGeom prst="rect">
            <a:avLst/>
          </a:prstGeom>
        </p:spPr>
      </p:pic>
      <p:sp>
        <p:nvSpPr>
          <p:cNvPr id="7" name="Rectangle 3">
            <a:extLst>
              <a:ext uri="{FF2B5EF4-FFF2-40B4-BE49-F238E27FC236}">
                <a16:creationId xmlns:a16="http://schemas.microsoft.com/office/drawing/2014/main" id="{BB68A518-3467-4A4F-B42B-AA43CC1F8ED0}"/>
              </a:ext>
            </a:extLst>
          </p:cNvPr>
          <p:cNvSpPr txBox="1">
            <a:spLocks noChangeArrowheads="1"/>
          </p:cNvSpPr>
          <p:nvPr/>
        </p:nvSpPr>
        <p:spPr>
          <a:xfrm>
            <a:off x="5487828" y="3429000"/>
            <a:ext cx="3246864" cy="158390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Constructor</a:t>
            </a:r>
          </a:p>
          <a:p>
            <a:pPr marL="0" indent="0">
              <a:lnSpc>
                <a:spcPct val="120000"/>
              </a:lnSpc>
              <a:spcBef>
                <a:spcPct val="0"/>
              </a:spcBef>
              <a:buFont typeface="Arial" pitchFamily="34" charset="0"/>
              <a:buNone/>
            </a:pPr>
            <a:r>
              <a:rPr lang="es-ES_tradnl" altLang="es-MX" sz="2400" dirty="0" err="1">
                <a:solidFill>
                  <a:schemeClr val="bg2">
                    <a:lumMod val="10000"/>
                  </a:schemeClr>
                </a:solidFill>
                <a:latin typeface="Dom Casual" charset="0"/>
              </a:rPr>
              <a:t>verEtapaDeVida</a:t>
            </a:r>
            <a:r>
              <a:rPr lang="es-ES_tradnl" altLang="es-MX" sz="2400" dirty="0">
                <a:solidFill>
                  <a:schemeClr val="bg2">
                    <a:lumMod val="10000"/>
                  </a:schemeClr>
                </a:solidFill>
                <a:latin typeface="Dom Casual" charset="0"/>
              </a:rPr>
              <a:t> (saber  si es adulto o cachorro dependiendo la edad)</a:t>
            </a:r>
          </a:p>
          <a:p>
            <a:pPr marL="0" indent="0">
              <a:lnSpc>
                <a:spcPct val="120000"/>
              </a:lnSpc>
              <a:spcBef>
                <a:spcPct val="0"/>
              </a:spcBef>
              <a:buFont typeface="Arial" pitchFamily="34" charset="0"/>
              <a:buNone/>
            </a:pPr>
            <a:r>
              <a:rPr lang="es-ES_tradnl" altLang="es-MX" sz="2400" dirty="0" err="1">
                <a:solidFill>
                  <a:schemeClr val="bg2">
                    <a:lumMod val="10000"/>
                  </a:schemeClr>
                </a:solidFill>
                <a:latin typeface="Dom Casual" charset="0"/>
              </a:rPr>
              <a:t>esAlimentoFavorito</a:t>
            </a:r>
            <a:r>
              <a:rPr lang="es-ES_tradnl" altLang="es-MX" sz="2400" dirty="0">
                <a:solidFill>
                  <a:schemeClr val="bg2">
                    <a:lumMod val="10000"/>
                  </a:schemeClr>
                </a:solidFill>
                <a:latin typeface="Dom Casual" charset="0"/>
              </a:rPr>
              <a:t> (saber si un alimento es favorito de este gato)</a:t>
            </a:r>
          </a:p>
        </p:txBody>
      </p:sp>
      <p:sp>
        <p:nvSpPr>
          <p:cNvPr id="8" name="Rectangle 3">
            <a:extLst>
              <a:ext uri="{FF2B5EF4-FFF2-40B4-BE49-F238E27FC236}">
                <a16:creationId xmlns:a16="http://schemas.microsoft.com/office/drawing/2014/main" id="{66743C35-81A5-48DF-B9E2-59B470BCC1DD}"/>
              </a:ext>
            </a:extLst>
          </p:cNvPr>
          <p:cNvSpPr txBox="1">
            <a:spLocks noChangeArrowheads="1"/>
          </p:cNvSpPr>
          <p:nvPr/>
        </p:nvSpPr>
        <p:spPr>
          <a:xfrm>
            <a:off x="5521364" y="5025559"/>
            <a:ext cx="3138711" cy="142244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Cada que instanciemos esta clase podremos obtener objetos de tipo Gato.  Cada objeto tendrá estos atributos y estos métodos.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3"/>
          <a:stretch>
            <a:fillRect/>
          </a:stretch>
        </p:blipFill>
        <p:spPr>
          <a:xfrm>
            <a:off x="345391" y="2464785"/>
            <a:ext cx="5148684" cy="3340480"/>
          </a:xfrm>
          <a:prstGeom prst="rect">
            <a:avLst/>
          </a:prstGeom>
        </p:spPr>
      </p:pic>
    </p:spTree>
    <p:extLst>
      <p:ext uri="{BB962C8B-B14F-4D97-AF65-F5344CB8AC3E}">
        <p14:creationId xmlns:p14="http://schemas.microsoft.com/office/powerpoint/2010/main" val="1693449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487828" y="1268760"/>
            <a:ext cx="2612564" cy="1368152"/>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Atributos: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Nombre (</a:t>
            </a:r>
            <a:r>
              <a:rPr lang="es-ES_tradnl" altLang="es-MX" sz="2400" dirty="0" err="1">
                <a:solidFill>
                  <a:schemeClr val="bg2">
                    <a:lumMod val="10000"/>
                  </a:schemeClr>
                </a:solidFill>
                <a:latin typeface="Dom Casual" charset="0"/>
              </a:rPr>
              <a:t>string</a:t>
            </a:r>
            <a:r>
              <a:rPr lang="es-ES_tradnl" altLang="es-MX" sz="2400" dirty="0">
                <a:solidFill>
                  <a:schemeClr val="bg2">
                    <a:lumMod val="10000"/>
                  </a:schemeClr>
                </a:solidFill>
                <a:latin typeface="Dom Casual" charset="0"/>
              </a:rPr>
              <a:t>)</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Edad (Numérico entero)</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Alimentos favoritos (Lista)</a:t>
            </a:r>
          </a:p>
        </p:txBody>
      </p:sp>
      <p:pic>
        <p:nvPicPr>
          <p:cNvPr id="5" name="Imagen 4">
            <a:extLst>
              <a:ext uri="{FF2B5EF4-FFF2-40B4-BE49-F238E27FC236}">
                <a16:creationId xmlns:a16="http://schemas.microsoft.com/office/drawing/2014/main" id="{4359E7BF-605F-4E08-9B22-9D4EDE47AC8D}"/>
              </a:ext>
            </a:extLst>
          </p:cNvPr>
          <p:cNvPicPr>
            <a:picLocks noChangeAspect="1"/>
          </p:cNvPicPr>
          <p:nvPr/>
        </p:nvPicPr>
        <p:blipFill>
          <a:blip r:embed="rId2"/>
          <a:stretch>
            <a:fillRect/>
          </a:stretch>
        </p:blipFill>
        <p:spPr>
          <a:xfrm>
            <a:off x="395536" y="1143001"/>
            <a:ext cx="3456384" cy="1133694"/>
          </a:xfrm>
          <a:prstGeom prst="rect">
            <a:avLst/>
          </a:prstGeom>
        </p:spPr>
      </p:pic>
      <p:sp>
        <p:nvSpPr>
          <p:cNvPr id="7" name="Rectangle 3">
            <a:extLst>
              <a:ext uri="{FF2B5EF4-FFF2-40B4-BE49-F238E27FC236}">
                <a16:creationId xmlns:a16="http://schemas.microsoft.com/office/drawing/2014/main" id="{BB68A518-3467-4A4F-B42B-AA43CC1F8ED0}"/>
              </a:ext>
            </a:extLst>
          </p:cNvPr>
          <p:cNvSpPr txBox="1">
            <a:spLocks noChangeArrowheads="1"/>
          </p:cNvSpPr>
          <p:nvPr/>
        </p:nvSpPr>
        <p:spPr>
          <a:xfrm>
            <a:off x="5501600" y="2637181"/>
            <a:ext cx="3246864" cy="1583907"/>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Métodos:</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Constructor</a:t>
            </a:r>
          </a:p>
          <a:p>
            <a:pPr marL="0" indent="0">
              <a:lnSpc>
                <a:spcPct val="120000"/>
              </a:lnSpc>
              <a:spcBef>
                <a:spcPct val="0"/>
              </a:spcBef>
              <a:buFont typeface="Arial" pitchFamily="34" charset="0"/>
              <a:buNone/>
            </a:pPr>
            <a:r>
              <a:rPr lang="es-ES_tradnl" altLang="es-MX" sz="2400" dirty="0" err="1">
                <a:solidFill>
                  <a:schemeClr val="bg2">
                    <a:lumMod val="10000"/>
                  </a:schemeClr>
                </a:solidFill>
                <a:latin typeface="Dom Casual" charset="0"/>
              </a:rPr>
              <a:t>verEtapaDeVida</a:t>
            </a:r>
            <a:r>
              <a:rPr lang="es-ES_tradnl" altLang="es-MX" sz="2400" dirty="0">
                <a:solidFill>
                  <a:schemeClr val="bg2">
                    <a:lumMod val="10000"/>
                  </a:schemeClr>
                </a:solidFill>
                <a:latin typeface="Dom Casual" charset="0"/>
              </a:rPr>
              <a:t> (saber  si es adulto o cachorro dependiendo la edad)</a:t>
            </a:r>
          </a:p>
          <a:p>
            <a:pPr marL="0" indent="0">
              <a:lnSpc>
                <a:spcPct val="120000"/>
              </a:lnSpc>
              <a:spcBef>
                <a:spcPct val="0"/>
              </a:spcBef>
              <a:buFont typeface="Arial" pitchFamily="34" charset="0"/>
              <a:buNone/>
            </a:pPr>
            <a:r>
              <a:rPr lang="es-ES_tradnl" altLang="es-MX" sz="2400" dirty="0" err="1">
                <a:solidFill>
                  <a:schemeClr val="bg2">
                    <a:lumMod val="10000"/>
                  </a:schemeClr>
                </a:solidFill>
                <a:latin typeface="Dom Casual" charset="0"/>
              </a:rPr>
              <a:t>esAlimentoFavorito</a:t>
            </a:r>
            <a:r>
              <a:rPr lang="es-ES_tradnl" altLang="es-MX" sz="2400" dirty="0">
                <a:solidFill>
                  <a:schemeClr val="bg2">
                    <a:lumMod val="10000"/>
                  </a:schemeClr>
                </a:solidFill>
                <a:latin typeface="Dom Casual" charset="0"/>
              </a:rPr>
              <a:t> (saber si un alimento es favorito de este gato)</a:t>
            </a:r>
          </a:p>
        </p:txBody>
      </p:sp>
      <p:sp>
        <p:nvSpPr>
          <p:cNvPr id="8" name="Rectangle 3">
            <a:extLst>
              <a:ext uri="{FF2B5EF4-FFF2-40B4-BE49-F238E27FC236}">
                <a16:creationId xmlns:a16="http://schemas.microsoft.com/office/drawing/2014/main" id="{66743C35-81A5-48DF-B9E2-59B470BCC1DD}"/>
              </a:ext>
            </a:extLst>
          </p:cNvPr>
          <p:cNvSpPr txBox="1">
            <a:spLocks noChangeArrowheads="1"/>
          </p:cNvSpPr>
          <p:nvPr/>
        </p:nvSpPr>
        <p:spPr>
          <a:xfrm>
            <a:off x="5508104" y="4679495"/>
            <a:ext cx="3138711" cy="1422446"/>
          </a:xfrm>
          <a:prstGeom prst="rect">
            <a:avLst/>
          </a:prstGeom>
        </p:spPr>
        <p:txBody>
          <a:bodyPr vert="horz" lIns="91440" tIns="45720" rIns="91440" bIns="45720" rtlCol="0">
            <a:normAutofit fontScale="7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Cada que instanciemos esta clase podremos obtener objetos de tipo Gato.  Cada objeto tendrá estos atributos y estos métodos.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3"/>
          <a:stretch>
            <a:fillRect/>
          </a:stretch>
        </p:blipFill>
        <p:spPr>
          <a:xfrm>
            <a:off x="345391" y="2464785"/>
            <a:ext cx="5148684" cy="3340480"/>
          </a:xfrm>
          <a:prstGeom prst="rect">
            <a:avLst/>
          </a:prstGeom>
        </p:spPr>
      </p:pic>
    </p:spTree>
    <p:extLst>
      <p:ext uri="{BB962C8B-B14F-4D97-AF65-F5344CB8AC3E}">
        <p14:creationId xmlns:p14="http://schemas.microsoft.com/office/powerpoint/2010/main" val="1964156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0829" y="1340768"/>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11" name="Imagen 10">
            <a:extLst>
              <a:ext uri="{FF2B5EF4-FFF2-40B4-BE49-F238E27FC236}">
                <a16:creationId xmlns:a16="http://schemas.microsoft.com/office/drawing/2014/main" id="{75AD465E-6EC5-440F-975F-1559193C958A}"/>
              </a:ext>
            </a:extLst>
          </p:cNvPr>
          <p:cNvPicPr>
            <a:picLocks noChangeAspect="1"/>
          </p:cNvPicPr>
          <p:nvPr/>
        </p:nvPicPr>
        <p:blipFill>
          <a:blip r:embed="rId2"/>
          <a:stretch>
            <a:fillRect/>
          </a:stretch>
        </p:blipFill>
        <p:spPr>
          <a:xfrm>
            <a:off x="851628" y="2131740"/>
            <a:ext cx="7211210" cy="2808312"/>
          </a:xfrm>
          <a:prstGeom prst="rect">
            <a:avLst/>
          </a:prstGeom>
        </p:spPr>
      </p:pic>
      <p:pic>
        <p:nvPicPr>
          <p:cNvPr id="13" name="Imagen 12">
            <a:extLst>
              <a:ext uri="{FF2B5EF4-FFF2-40B4-BE49-F238E27FC236}">
                <a16:creationId xmlns:a16="http://schemas.microsoft.com/office/drawing/2014/main" id="{ABC9FB07-B0D5-4B16-8787-ECFB6420F483}"/>
              </a:ext>
            </a:extLst>
          </p:cNvPr>
          <p:cNvPicPr>
            <a:picLocks noChangeAspect="1"/>
          </p:cNvPicPr>
          <p:nvPr/>
        </p:nvPicPr>
        <p:blipFill>
          <a:blip r:embed="rId3"/>
          <a:stretch>
            <a:fillRect/>
          </a:stretch>
        </p:blipFill>
        <p:spPr>
          <a:xfrm>
            <a:off x="851627" y="3283868"/>
            <a:ext cx="7400673" cy="2233364"/>
          </a:xfrm>
          <a:prstGeom prst="rect">
            <a:avLst/>
          </a:prstGeom>
        </p:spPr>
      </p:pic>
    </p:spTree>
    <p:extLst>
      <p:ext uri="{BB962C8B-B14F-4D97-AF65-F5344CB8AC3E}">
        <p14:creationId xmlns:p14="http://schemas.microsoft.com/office/powerpoint/2010/main" val="12646406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7584" y="1143001"/>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3" name="Imagen 2">
            <a:extLst>
              <a:ext uri="{FF2B5EF4-FFF2-40B4-BE49-F238E27FC236}">
                <a16:creationId xmlns:a16="http://schemas.microsoft.com/office/drawing/2014/main" id="{B3798E32-3AB9-40D2-9D1E-5CC9A4B2B123}"/>
              </a:ext>
            </a:extLst>
          </p:cNvPr>
          <p:cNvPicPr>
            <a:picLocks noChangeAspect="1"/>
          </p:cNvPicPr>
          <p:nvPr/>
        </p:nvPicPr>
        <p:blipFill>
          <a:blip r:embed="rId2"/>
          <a:stretch>
            <a:fillRect/>
          </a:stretch>
        </p:blipFill>
        <p:spPr>
          <a:xfrm>
            <a:off x="755576" y="3652804"/>
            <a:ext cx="5168794" cy="1936436"/>
          </a:xfrm>
          <a:prstGeom prst="rect">
            <a:avLst/>
          </a:prstGeom>
        </p:spPr>
      </p:pic>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3"/>
          <a:stretch>
            <a:fillRect/>
          </a:stretch>
        </p:blipFill>
        <p:spPr>
          <a:xfrm>
            <a:off x="755576" y="2049472"/>
            <a:ext cx="5184576" cy="1479870"/>
          </a:xfrm>
          <a:prstGeom prst="rect">
            <a:avLst/>
          </a:prstGeom>
        </p:spPr>
      </p:pic>
    </p:spTree>
    <p:extLst>
      <p:ext uri="{BB962C8B-B14F-4D97-AF65-F5344CB8AC3E}">
        <p14:creationId xmlns:p14="http://schemas.microsoft.com/office/powerpoint/2010/main" val="31419385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Python nos permite agregar atributos de forma dinámica.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Raza no es atributo de la clase Gato, pero si le asigno un valor se crea ese atributo para ese objeto p. Este objeto Gato cuya variable se llama p va a tener la raza que le estamos dando.</a:t>
            </a:r>
          </a:p>
        </p:txBody>
      </p:sp>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2"/>
          <a:stretch>
            <a:fillRect/>
          </a:stretch>
        </p:blipFill>
        <p:spPr>
          <a:xfrm>
            <a:off x="882239" y="2109525"/>
            <a:ext cx="5379465" cy="1535499"/>
          </a:xfrm>
          <a:prstGeom prst="rect">
            <a:avLst/>
          </a:prstGeom>
        </p:spPr>
      </p:pic>
      <p:pic>
        <p:nvPicPr>
          <p:cNvPr id="9" name="Imagen 8">
            <a:extLst>
              <a:ext uri="{FF2B5EF4-FFF2-40B4-BE49-F238E27FC236}">
                <a16:creationId xmlns:a16="http://schemas.microsoft.com/office/drawing/2014/main" id="{8846F6A8-F4BE-44B0-A121-898F275FFFFD}"/>
              </a:ext>
            </a:extLst>
          </p:cNvPr>
          <p:cNvPicPr>
            <a:picLocks noChangeAspect="1"/>
          </p:cNvPicPr>
          <p:nvPr/>
        </p:nvPicPr>
        <p:blipFill>
          <a:blip r:embed="rId3"/>
          <a:stretch>
            <a:fillRect/>
          </a:stretch>
        </p:blipFill>
        <p:spPr>
          <a:xfrm>
            <a:off x="827584" y="3695194"/>
            <a:ext cx="5544616" cy="2529498"/>
          </a:xfrm>
          <a:prstGeom prst="rect">
            <a:avLst/>
          </a:prstGeom>
        </p:spPr>
      </p:pic>
    </p:spTree>
    <p:extLst>
      <p:ext uri="{BB962C8B-B14F-4D97-AF65-F5344CB8AC3E}">
        <p14:creationId xmlns:p14="http://schemas.microsoft.com/office/powerpoint/2010/main" val="36558897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creamos un nuevo objeto de tipo Gato y le doy sus propios valores. Si intentamos acceder a ese atributo me va a decir que no existe, ya que para cada uno de los atributos lo que hace es guardar un par </a:t>
            </a:r>
            <a:r>
              <a:rPr lang="es-ES_tradnl" altLang="es-MX" sz="2400" dirty="0" err="1">
                <a:solidFill>
                  <a:schemeClr val="bg2">
                    <a:lumMod val="10000"/>
                  </a:schemeClr>
                </a:solidFill>
                <a:latin typeface="Dom Casual" charset="0"/>
              </a:rPr>
              <a:t>clavenos</a:t>
            </a:r>
            <a:r>
              <a:rPr lang="es-ES_tradnl" altLang="es-MX" sz="2400" dirty="0">
                <a:solidFill>
                  <a:schemeClr val="bg2">
                    <a:lumMod val="10000"/>
                  </a:schemeClr>
                </a:solidFill>
                <a:latin typeface="Dom Casual" charset="0"/>
              </a:rPr>
              <a:t> va a marcar Error. Para el objeto p, vamos a tener un diccionario con los atributos: nombre, edad, alimentos y raza. En cambio el objeto q, solamente va a tener un diccionario con los atributos por default los que están dentro del (creados) en el constructor, porque no le hemos agregado atributos de forma dinámica.</a:t>
            </a:r>
          </a:p>
        </p:txBody>
      </p:sp>
      <p:pic>
        <p:nvPicPr>
          <p:cNvPr id="3" name="Imagen 2">
            <a:extLst>
              <a:ext uri="{FF2B5EF4-FFF2-40B4-BE49-F238E27FC236}">
                <a16:creationId xmlns:a16="http://schemas.microsoft.com/office/drawing/2014/main" id="{BC42A915-8CBF-49C6-AC9F-55BDC954164E}"/>
              </a:ext>
            </a:extLst>
          </p:cNvPr>
          <p:cNvPicPr>
            <a:picLocks noChangeAspect="1"/>
          </p:cNvPicPr>
          <p:nvPr/>
        </p:nvPicPr>
        <p:blipFill>
          <a:blip r:embed="rId2"/>
          <a:stretch>
            <a:fillRect/>
          </a:stretch>
        </p:blipFill>
        <p:spPr>
          <a:xfrm>
            <a:off x="925513" y="1916833"/>
            <a:ext cx="5414756" cy="3312367"/>
          </a:xfrm>
          <a:prstGeom prst="rect">
            <a:avLst/>
          </a:prstGeom>
        </p:spPr>
      </p:pic>
      <p:pic>
        <p:nvPicPr>
          <p:cNvPr id="9" name="Imagen 8">
            <a:extLst>
              <a:ext uri="{FF2B5EF4-FFF2-40B4-BE49-F238E27FC236}">
                <a16:creationId xmlns:a16="http://schemas.microsoft.com/office/drawing/2014/main" id="{2CD048FD-E7C5-4391-9353-D6C5DEE74902}"/>
              </a:ext>
            </a:extLst>
          </p:cNvPr>
          <p:cNvPicPr>
            <a:picLocks noChangeAspect="1"/>
          </p:cNvPicPr>
          <p:nvPr/>
        </p:nvPicPr>
        <p:blipFill>
          <a:blip r:embed="rId3"/>
          <a:stretch>
            <a:fillRect/>
          </a:stretch>
        </p:blipFill>
        <p:spPr>
          <a:xfrm>
            <a:off x="925513" y="3068959"/>
            <a:ext cx="5518695" cy="3588955"/>
          </a:xfrm>
          <a:prstGeom prst="rect">
            <a:avLst/>
          </a:prstGeom>
        </p:spPr>
      </p:pic>
    </p:spTree>
    <p:extLst>
      <p:ext uri="{BB962C8B-B14F-4D97-AF65-F5344CB8AC3E}">
        <p14:creationId xmlns:p14="http://schemas.microsoft.com/office/powerpoint/2010/main" val="11432013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le queremos agregar al objeto p sus alimentos favoritos.</a:t>
            </a:r>
          </a:p>
        </p:txBody>
      </p:sp>
      <p:pic>
        <p:nvPicPr>
          <p:cNvPr id="5" name="Imagen 4">
            <a:extLst>
              <a:ext uri="{FF2B5EF4-FFF2-40B4-BE49-F238E27FC236}">
                <a16:creationId xmlns:a16="http://schemas.microsoft.com/office/drawing/2014/main" id="{C39CEC03-F2EE-4D2E-A287-B76B6C1E415A}"/>
              </a:ext>
            </a:extLst>
          </p:cNvPr>
          <p:cNvPicPr>
            <a:picLocks noChangeAspect="1"/>
          </p:cNvPicPr>
          <p:nvPr/>
        </p:nvPicPr>
        <p:blipFill>
          <a:blip r:embed="rId2"/>
          <a:stretch>
            <a:fillRect/>
          </a:stretch>
        </p:blipFill>
        <p:spPr>
          <a:xfrm>
            <a:off x="925513" y="3615726"/>
            <a:ext cx="5518695" cy="821386"/>
          </a:xfrm>
          <a:prstGeom prst="rect">
            <a:avLst/>
          </a:prstGeom>
        </p:spPr>
      </p:pic>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3"/>
          <a:stretch>
            <a:fillRect/>
          </a:stretch>
        </p:blipFill>
        <p:spPr>
          <a:xfrm>
            <a:off x="955411" y="1970010"/>
            <a:ext cx="5379465" cy="1535499"/>
          </a:xfrm>
          <a:prstGeom prst="rect">
            <a:avLst/>
          </a:prstGeom>
        </p:spPr>
      </p:pic>
    </p:spTree>
    <p:extLst>
      <p:ext uri="{BB962C8B-B14F-4D97-AF65-F5344CB8AC3E}">
        <p14:creationId xmlns:p14="http://schemas.microsoft.com/office/powerpoint/2010/main" val="10718856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50" name="Text Box 1030">
            <a:extLst>
              <a:ext uri="{FF2B5EF4-FFF2-40B4-BE49-F238E27FC236}">
                <a16:creationId xmlns:a16="http://schemas.microsoft.com/office/drawing/2014/main" id="{2088860C-1E2C-44D4-9E1D-1EA3FA817E3B}"/>
              </a:ext>
            </a:extLst>
          </p:cNvPr>
          <p:cNvSpPr txBox="1">
            <a:spLocks noChangeArrowheads="1"/>
          </p:cNvSpPr>
          <p:nvPr/>
        </p:nvSpPr>
        <p:spPr bwMode="auto">
          <a:xfrm>
            <a:off x="936735" y="1897674"/>
            <a:ext cx="1786899"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Funcional</a:t>
            </a:r>
            <a:endParaRPr lang="es-ES" altLang="es-MX" sz="2215" dirty="0"/>
          </a:p>
        </p:txBody>
      </p:sp>
      <p:sp>
        <p:nvSpPr>
          <p:cNvPr id="441351" name="Text Box 1031">
            <a:extLst>
              <a:ext uri="{FF2B5EF4-FFF2-40B4-BE49-F238E27FC236}">
                <a16:creationId xmlns:a16="http://schemas.microsoft.com/office/drawing/2014/main" id="{3B928CAB-6951-430B-9838-03D63AB20A10}"/>
              </a:ext>
            </a:extLst>
          </p:cNvPr>
          <p:cNvSpPr txBox="1">
            <a:spLocks noChangeArrowheads="1"/>
          </p:cNvSpPr>
          <p:nvPr/>
        </p:nvSpPr>
        <p:spPr bwMode="auto">
          <a:xfrm>
            <a:off x="4154601" y="1896208"/>
            <a:ext cx="120577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Acciones</a:t>
            </a:r>
            <a:endParaRPr lang="es-ES" altLang="es-MX" sz="2215" dirty="0"/>
          </a:p>
        </p:txBody>
      </p:sp>
      <p:sp>
        <p:nvSpPr>
          <p:cNvPr id="441352" name="Text Box 1032">
            <a:extLst>
              <a:ext uri="{FF2B5EF4-FFF2-40B4-BE49-F238E27FC236}">
                <a16:creationId xmlns:a16="http://schemas.microsoft.com/office/drawing/2014/main" id="{543230EC-841F-47B5-9750-A196C4D389F1}"/>
              </a:ext>
            </a:extLst>
          </p:cNvPr>
          <p:cNvSpPr txBox="1">
            <a:spLocks noChangeArrowheads="1"/>
          </p:cNvSpPr>
          <p:nvPr/>
        </p:nvSpPr>
        <p:spPr bwMode="auto">
          <a:xfrm>
            <a:off x="6931609" y="1844824"/>
            <a:ext cx="1096775"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Función</a:t>
            </a:r>
            <a:endParaRPr lang="es-ES" altLang="es-MX" sz="2215" dirty="0"/>
          </a:p>
        </p:txBody>
      </p:sp>
      <p:sp>
        <p:nvSpPr>
          <p:cNvPr id="441353" name="Line 1033">
            <a:extLst>
              <a:ext uri="{FF2B5EF4-FFF2-40B4-BE49-F238E27FC236}">
                <a16:creationId xmlns:a16="http://schemas.microsoft.com/office/drawing/2014/main" id="{C12EBF7D-2EC2-4EC5-89A5-0A01F41A4DC6}"/>
              </a:ext>
            </a:extLst>
          </p:cNvPr>
          <p:cNvSpPr>
            <a:spLocks noChangeShapeType="1"/>
          </p:cNvSpPr>
          <p:nvPr/>
        </p:nvSpPr>
        <p:spPr bwMode="auto">
          <a:xfrm>
            <a:off x="2921161" y="2127738"/>
            <a:ext cx="915865"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4" name="Line 1034">
            <a:extLst>
              <a:ext uri="{FF2B5EF4-FFF2-40B4-BE49-F238E27FC236}">
                <a16:creationId xmlns:a16="http://schemas.microsoft.com/office/drawing/2014/main" id="{70D88E6A-2520-455C-A60B-8D3864E11A85}"/>
              </a:ext>
            </a:extLst>
          </p:cNvPr>
          <p:cNvSpPr>
            <a:spLocks noChangeShapeType="1"/>
          </p:cNvSpPr>
          <p:nvPr/>
        </p:nvSpPr>
        <p:spPr bwMode="auto">
          <a:xfrm>
            <a:off x="5724128" y="2089638"/>
            <a:ext cx="914400"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5" name="Text Box 1035">
            <a:extLst>
              <a:ext uri="{FF2B5EF4-FFF2-40B4-BE49-F238E27FC236}">
                <a16:creationId xmlns:a16="http://schemas.microsoft.com/office/drawing/2014/main" id="{3C7E24E3-B351-4321-B4EE-02ABB7FE8DDF}"/>
              </a:ext>
            </a:extLst>
          </p:cNvPr>
          <p:cNvSpPr txBox="1">
            <a:spLocks noChangeArrowheads="1"/>
          </p:cNvSpPr>
          <p:nvPr/>
        </p:nvSpPr>
        <p:spPr bwMode="auto">
          <a:xfrm>
            <a:off x="1028610" y="3990243"/>
            <a:ext cx="2497030"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Orientada a Objetos</a:t>
            </a:r>
            <a:endParaRPr lang="es-ES" altLang="es-MX" sz="2215" dirty="0"/>
          </a:p>
        </p:txBody>
      </p:sp>
      <p:sp>
        <p:nvSpPr>
          <p:cNvPr id="441356" name="Text Box 1036">
            <a:extLst>
              <a:ext uri="{FF2B5EF4-FFF2-40B4-BE49-F238E27FC236}">
                <a16:creationId xmlns:a16="http://schemas.microsoft.com/office/drawing/2014/main" id="{A439F88F-CC49-498D-8B8B-0196B2C0A29C}"/>
              </a:ext>
            </a:extLst>
          </p:cNvPr>
          <p:cNvSpPr txBox="1">
            <a:spLocks noChangeArrowheads="1"/>
          </p:cNvSpPr>
          <p:nvPr/>
        </p:nvSpPr>
        <p:spPr bwMode="auto">
          <a:xfrm>
            <a:off x="4283967" y="4022480"/>
            <a:ext cx="1368153"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s-MX" altLang="es-MX" sz="2215" dirty="0"/>
              <a:t>Orientada a Objetos</a:t>
            </a:r>
            <a:endParaRPr lang="es-ES" altLang="es-MX" sz="2215" dirty="0"/>
          </a:p>
        </p:txBody>
      </p:sp>
      <p:sp>
        <p:nvSpPr>
          <p:cNvPr id="441357" name="Text Box 1037">
            <a:extLst>
              <a:ext uri="{FF2B5EF4-FFF2-40B4-BE49-F238E27FC236}">
                <a16:creationId xmlns:a16="http://schemas.microsoft.com/office/drawing/2014/main" id="{CB6D0090-5127-4F1C-8D2A-CB749DC0E9B8}"/>
              </a:ext>
            </a:extLst>
          </p:cNvPr>
          <p:cNvSpPr txBox="1">
            <a:spLocks noChangeArrowheads="1"/>
          </p:cNvSpPr>
          <p:nvPr/>
        </p:nvSpPr>
        <p:spPr bwMode="auto">
          <a:xfrm>
            <a:off x="6944760" y="4021016"/>
            <a:ext cx="78899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Clase</a:t>
            </a:r>
            <a:endParaRPr lang="es-ES" altLang="es-MX" sz="2215" dirty="0"/>
          </a:p>
        </p:txBody>
      </p:sp>
      <p:sp>
        <p:nvSpPr>
          <p:cNvPr id="441358" name="Line 1038">
            <a:extLst>
              <a:ext uri="{FF2B5EF4-FFF2-40B4-BE49-F238E27FC236}">
                <a16:creationId xmlns:a16="http://schemas.microsoft.com/office/drawing/2014/main" id="{076F4625-FCEE-4880-BA40-70894F81962D}"/>
              </a:ext>
            </a:extLst>
          </p:cNvPr>
          <p:cNvSpPr>
            <a:spLocks noChangeShapeType="1"/>
          </p:cNvSpPr>
          <p:nvPr/>
        </p:nvSpPr>
        <p:spPr bwMode="auto">
          <a:xfrm>
            <a:off x="3368102" y="4220308"/>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9" name="Line 1039">
            <a:extLst>
              <a:ext uri="{FF2B5EF4-FFF2-40B4-BE49-F238E27FC236}">
                <a16:creationId xmlns:a16="http://schemas.microsoft.com/office/drawing/2014/main" id="{AADB7044-03D5-4066-BF73-CFBC06EB3159}"/>
              </a:ext>
            </a:extLst>
          </p:cNvPr>
          <p:cNvSpPr>
            <a:spLocks noChangeShapeType="1"/>
          </p:cNvSpPr>
          <p:nvPr/>
        </p:nvSpPr>
        <p:spPr bwMode="auto">
          <a:xfrm>
            <a:off x="5819655" y="4215912"/>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13" name="Rectangle 4">
            <a:extLst>
              <a:ext uri="{FF2B5EF4-FFF2-40B4-BE49-F238E27FC236}">
                <a16:creationId xmlns:a16="http://schemas.microsoft.com/office/drawing/2014/main" id="{6AE6EB29-9DEE-47A4-8597-8666A8E53109}"/>
              </a:ext>
            </a:extLst>
          </p:cNvPr>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queremos agregar una lista nueva de alimentos favoritos y borrar la lista anterior.</a:t>
            </a:r>
          </a:p>
        </p:txBody>
      </p:sp>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2"/>
          <a:stretch>
            <a:fillRect/>
          </a:stretch>
        </p:blipFill>
        <p:spPr>
          <a:xfrm>
            <a:off x="955411" y="1970010"/>
            <a:ext cx="5379465" cy="1535499"/>
          </a:xfrm>
          <a:prstGeom prst="rect">
            <a:avLst/>
          </a:prstGeom>
        </p:spPr>
      </p:pic>
      <p:pic>
        <p:nvPicPr>
          <p:cNvPr id="9" name="Imagen 8">
            <a:extLst>
              <a:ext uri="{FF2B5EF4-FFF2-40B4-BE49-F238E27FC236}">
                <a16:creationId xmlns:a16="http://schemas.microsoft.com/office/drawing/2014/main" id="{089AB1BE-16D0-4FEA-9DF9-BEC8EED8E206}"/>
              </a:ext>
            </a:extLst>
          </p:cNvPr>
          <p:cNvPicPr>
            <a:picLocks noChangeAspect="1"/>
          </p:cNvPicPr>
          <p:nvPr/>
        </p:nvPicPr>
        <p:blipFill>
          <a:blip r:embed="rId3"/>
          <a:stretch>
            <a:fillRect/>
          </a:stretch>
        </p:blipFill>
        <p:spPr>
          <a:xfrm>
            <a:off x="897562" y="3630695"/>
            <a:ext cx="6066024" cy="2040959"/>
          </a:xfrm>
          <a:prstGeom prst="rect">
            <a:avLst/>
          </a:prstGeom>
        </p:spPr>
      </p:pic>
    </p:spTree>
    <p:extLst>
      <p:ext uri="{BB962C8B-B14F-4D97-AF65-F5344CB8AC3E}">
        <p14:creationId xmlns:p14="http://schemas.microsoft.com/office/powerpoint/2010/main" val="13137419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012160" y="1188722"/>
            <a:ext cx="230425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a:t>
            </a:r>
            <a:r>
              <a:rPr lang="es-ES_tradnl" altLang="es-MX" sz="2400" dirty="0" err="1">
                <a:solidFill>
                  <a:schemeClr val="bg2">
                    <a:lumMod val="10000"/>
                  </a:schemeClr>
                </a:solidFill>
                <a:latin typeface="Dom Casual" charset="0"/>
              </a:rPr>
              <a:t>verEtapaDeVida</a:t>
            </a:r>
            <a:endParaRPr lang="es-ES_tradnl" altLang="es-MX" sz="2400" dirty="0">
              <a:solidFill>
                <a:schemeClr val="bg2">
                  <a:lumMod val="10000"/>
                </a:schemeClr>
              </a:solidFill>
              <a:latin typeface="Dom Casual" charset="0"/>
            </a:endParaRP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3" name="Imagen 2">
            <a:extLst>
              <a:ext uri="{FF2B5EF4-FFF2-40B4-BE49-F238E27FC236}">
                <a16:creationId xmlns:a16="http://schemas.microsoft.com/office/drawing/2014/main" id="{33CD1344-0009-4ABF-B811-A0E6872C96BA}"/>
              </a:ext>
            </a:extLst>
          </p:cNvPr>
          <p:cNvPicPr>
            <a:picLocks noChangeAspect="1"/>
          </p:cNvPicPr>
          <p:nvPr/>
        </p:nvPicPr>
        <p:blipFill>
          <a:blip r:embed="rId3"/>
          <a:stretch>
            <a:fillRect/>
          </a:stretch>
        </p:blipFill>
        <p:spPr>
          <a:xfrm>
            <a:off x="265329" y="4687321"/>
            <a:ext cx="5242775" cy="1731106"/>
          </a:xfrm>
          <a:prstGeom prst="rect">
            <a:avLst/>
          </a:prstGeom>
        </p:spPr>
      </p:pic>
    </p:spTree>
    <p:extLst>
      <p:ext uri="{BB962C8B-B14F-4D97-AF65-F5344CB8AC3E}">
        <p14:creationId xmlns:p14="http://schemas.microsoft.com/office/powerpoint/2010/main" val="9342099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5" name="Imagen 4">
            <a:extLst>
              <a:ext uri="{FF2B5EF4-FFF2-40B4-BE49-F238E27FC236}">
                <a16:creationId xmlns:a16="http://schemas.microsoft.com/office/drawing/2014/main" id="{3CC8AEDF-E6EF-48C4-99EC-F18EAA04037B}"/>
              </a:ext>
            </a:extLst>
          </p:cNvPr>
          <p:cNvPicPr>
            <a:picLocks noChangeAspect="1"/>
          </p:cNvPicPr>
          <p:nvPr/>
        </p:nvPicPr>
        <p:blipFill>
          <a:blip r:embed="rId3"/>
          <a:stretch>
            <a:fillRect/>
          </a:stretch>
        </p:blipFill>
        <p:spPr>
          <a:xfrm>
            <a:off x="323528" y="4568314"/>
            <a:ext cx="5028918" cy="2116336"/>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a:t>
            </a:r>
            <a:r>
              <a:rPr lang="es-ES_tradnl" altLang="es-MX" sz="2400" dirty="0" err="1">
                <a:solidFill>
                  <a:schemeClr val="bg2">
                    <a:lumMod val="10000"/>
                  </a:schemeClr>
                </a:solidFill>
                <a:latin typeface="Dom Casual" charset="0"/>
              </a:rPr>
              <a:t>verEtapaDeVida</a:t>
            </a:r>
            <a:endParaRPr lang="es-ES_tradnl" altLang="es-MX" sz="2400" dirty="0">
              <a:solidFill>
                <a:schemeClr val="bg2">
                  <a:lumMod val="10000"/>
                </a:schemeClr>
              </a:solidFill>
              <a:latin typeface="Dom Casual" charset="0"/>
            </a:endParaRP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cambio la edad cambia el resultado del método.</a:t>
            </a:r>
          </a:p>
        </p:txBody>
      </p:sp>
    </p:spTree>
    <p:extLst>
      <p:ext uri="{BB962C8B-B14F-4D97-AF65-F5344CB8AC3E}">
        <p14:creationId xmlns:p14="http://schemas.microsoft.com/office/powerpoint/2010/main" val="7746823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440543" y="1124744"/>
            <a:ext cx="3771417" cy="2446905"/>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9" name="Imagen 8">
            <a:extLst>
              <a:ext uri="{FF2B5EF4-FFF2-40B4-BE49-F238E27FC236}">
                <a16:creationId xmlns:a16="http://schemas.microsoft.com/office/drawing/2014/main" id="{4987BA09-684A-4F2C-BADD-6C20BCB221CB}"/>
              </a:ext>
            </a:extLst>
          </p:cNvPr>
          <p:cNvPicPr>
            <a:picLocks noChangeAspect="1"/>
          </p:cNvPicPr>
          <p:nvPr/>
        </p:nvPicPr>
        <p:blipFill>
          <a:blip r:embed="rId3"/>
          <a:stretch>
            <a:fillRect/>
          </a:stretch>
        </p:blipFill>
        <p:spPr>
          <a:xfrm>
            <a:off x="179512" y="3593827"/>
            <a:ext cx="5294768" cy="3196544"/>
          </a:xfrm>
          <a:prstGeom prst="rect">
            <a:avLst/>
          </a:prstGeom>
        </p:spPr>
      </p:pic>
    </p:spTree>
    <p:extLst>
      <p:ext uri="{BB962C8B-B14F-4D97-AF65-F5344CB8AC3E}">
        <p14:creationId xmlns:p14="http://schemas.microsoft.com/office/powerpoint/2010/main" val="35316133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3" name="Imagen 2">
            <a:extLst>
              <a:ext uri="{FF2B5EF4-FFF2-40B4-BE49-F238E27FC236}">
                <a16:creationId xmlns:a16="http://schemas.microsoft.com/office/drawing/2014/main" id="{38D66600-CF57-4A70-A1BF-49DD22B65AF6}"/>
              </a:ext>
            </a:extLst>
          </p:cNvPr>
          <p:cNvPicPr>
            <a:picLocks noChangeAspect="1"/>
          </p:cNvPicPr>
          <p:nvPr/>
        </p:nvPicPr>
        <p:blipFill>
          <a:blip r:embed="rId3"/>
          <a:stretch>
            <a:fillRect/>
          </a:stretch>
        </p:blipFill>
        <p:spPr>
          <a:xfrm>
            <a:off x="395536" y="4077072"/>
            <a:ext cx="4032448" cy="2057871"/>
          </a:xfrm>
          <a:prstGeom prst="rect">
            <a:avLst/>
          </a:prstGeom>
        </p:spPr>
      </p:pic>
    </p:spTree>
    <p:extLst>
      <p:ext uri="{BB962C8B-B14F-4D97-AF65-F5344CB8AC3E}">
        <p14:creationId xmlns:p14="http://schemas.microsoft.com/office/powerpoint/2010/main" val="957374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54721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Checar alimentos favoritos.</a:t>
            </a:r>
          </a:p>
        </p:txBody>
      </p:sp>
      <p:pic>
        <p:nvPicPr>
          <p:cNvPr id="4" name="Imagen 3">
            <a:extLst>
              <a:ext uri="{FF2B5EF4-FFF2-40B4-BE49-F238E27FC236}">
                <a16:creationId xmlns:a16="http://schemas.microsoft.com/office/drawing/2014/main" id="{665A03BD-FAA3-430B-A336-2FBF0CF7DE02}"/>
              </a:ext>
            </a:extLst>
          </p:cNvPr>
          <p:cNvPicPr>
            <a:picLocks noChangeAspect="1"/>
          </p:cNvPicPr>
          <p:nvPr/>
        </p:nvPicPr>
        <p:blipFill>
          <a:blip r:embed="rId3"/>
          <a:stretch>
            <a:fillRect/>
          </a:stretch>
        </p:blipFill>
        <p:spPr>
          <a:xfrm>
            <a:off x="683568" y="3935294"/>
            <a:ext cx="4320480" cy="2604734"/>
          </a:xfrm>
          <a:prstGeom prst="rect">
            <a:avLst/>
          </a:prstGeom>
        </p:spPr>
      </p:pic>
    </p:spTree>
    <p:extLst>
      <p:ext uri="{BB962C8B-B14F-4D97-AF65-F5344CB8AC3E}">
        <p14:creationId xmlns:p14="http://schemas.microsoft.com/office/powerpoint/2010/main" val="21564663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Atributos de clase: especie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Este atributo va a ser común para todos los objetos que yo instancie.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pregunto la especie de p, me va a decir que es mamífero. Si pregunto la especie de q, me va a decir que es mamífero. Ambos tienen el mismo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nombre de la </a:t>
            </a:r>
            <a:r>
              <a:rPr lang="es-ES_tradnl" altLang="es-MX" sz="2400" dirty="0" err="1">
                <a:solidFill>
                  <a:schemeClr val="bg2">
                    <a:lumMod val="10000"/>
                  </a:schemeClr>
                </a:solidFill>
                <a:latin typeface="Dom Casual" charset="0"/>
              </a:rPr>
              <a:t>clase.atributo</a:t>
            </a:r>
            <a:r>
              <a:rPr lang="es-ES_tradnl" altLang="es-MX" sz="2400" dirty="0">
                <a:solidFill>
                  <a:schemeClr val="bg2">
                    <a:lumMod val="10000"/>
                  </a:schemeClr>
                </a:solidFill>
                <a:latin typeface="Dom Casual" charset="0"/>
              </a:rPr>
              <a:t> de clase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0C802EAA-9587-4BB0-96E9-EA8ECA88F058}"/>
              </a:ext>
            </a:extLst>
          </p:cNvPr>
          <p:cNvPicPr>
            <a:picLocks noChangeAspect="1"/>
          </p:cNvPicPr>
          <p:nvPr/>
        </p:nvPicPr>
        <p:blipFill>
          <a:blip r:embed="rId3"/>
          <a:stretch>
            <a:fillRect/>
          </a:stretch>
        </p:blipFill>
        <p:spPr>
          <a:xfrm>
            <a:off x="448571" y="3933056"/>
            <a:ext cx="3120645" cy="2148270"/>
          </a:xfrm>
          <a:prstGeom prst="rect">
            <a:avLst/>
          </a:prstGeom>
        </p:spPr>
      </p:pic>
    </p:spTree>
    <p:extLst>
      <p:ext uri="{BB962C8B-B14F-4D97-AF65-F5344CB8AC3E}">
        <p14:creationId xmlns:p14="http://schemas.microsoft.com/office/powerpoint/2010/main" val="17574655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a:t>
            </a:r>
            <a:r>
              <a:rPr lang="es-ES_tradnl" altLang="es-MX" sz="2400" b="1" dirty="0">
                <a:solidFill>
                  <a:schemeClr val="bg2">
                    <a:lumMod val="10000"/>
                  </a:schemeClr>
                </a:solidFill>
                <a:latin typeface="Dom Casual" charset="0"/>
              </a:rPr>
              <a:t>nombre de la </a:t>
            </a:r>
            <a:r>
              <a:rPr lang="es-ES_tradnl" altLang="es-MX" sz="2400" b="1" dirty="0" err="1">
                <a:solidFill>
                  <a:schemeClr val="bg2">
                    <a:lumMod val="10000"/>
                  </a:schemeClr>
                </a:solidFill>
                <a:latin typeface="Dom Casual" charset="0"/>
              </a:rPr>
              <a:t>clase.atributo</a:t>
            </a:r>
            <a:r>
              <a:rPr lang="es-ES_tradnl" altLang="es-MX" sz="2400" b="1" dirty="0">
                <a:solidFill>
                  <a:schemeClr val="bg2">
                    <a:lumMod val="10000"/>
                  </a:schemeClr>
                </a:solidFill>
                <a:latin typeface="Dom Casual" charset="0"/>
              </a:rPr>
              <a:t> de clase</a:t>
            </a:r>
            <a:r>
              <a:rPr lang="es-ES_tradnl" altLang="es-MX" sz="2400" dirty="0">
                <a:solidFill>
                  <a:schemeClr val="bg2">
                    <a:lumMod val="10000"/>
                  </a:schemeClr>
                </a:solidFill>
                <a:latin typeface="Dom Casual" charset="0"/>
              </a:rPr>
              <a:t>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 no es necesario un objeto para poder obtenerlo.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D9E760B-9CB0-44BB-A60B-336BEE049453}"/>
              </a:ext>
            </a:extLst>
          </p:cNvPr>
          <p:cNvPicPr>
            <a:picLocks noChangeAspect="1"/>
          </p:cNvPicPr>
          <p:nvPr/>
        </p:nvPicPr>
        <p:blipFill>
          <a:blip r:embed="rId3"/>
          <a:stretch>
            <a:fillRect/>
          </a:stretch>
        </p:blipFill>
        <p:spPr>
          <a:xfrm>
            <a:off x="683569" y="3861048"/>
            <a:ext cx="2520280" cy="1308696"/>
          </a:xfrm>
          <a:prstGeom prst="rect">
            <a:avLst/>
          </a:prstGeom>
        </p:spPr>
      </p:pic>
    </p:spTree>
    <p:extLst>
      <p:ext uri="{BB962C8B-B14F-4D97-AF65-F5344CB8AC3E}">
        <p14:creationId xmlns:p14="http://schemas.microsoft.com/office/powerpoint/2010/main" val="30310691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099297"/>
            <a:ext cx="3168352" cy="2041671"/>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Para la clase </a:t>
            </a:r>
            <a:r>
              <a:rPr lang="es-ES_tradnl" altLang="es-MX" sz="2400" b="1" dirty="0">
                <a:solidFill>
                  <a:schemeClr val="bg2">
                    <a:lumMod val="10000"/>
                  </a:schemeClr>
                </a:solidFill>
                <a:latin typeface="Dom Casual" charset="0"/>
              </a:rPr>
              <a:t>Gato </a:t>
            </a:r>
            <a:r>
              <a:rPr lang="es-ES_tradnl" altLang="es-MX" sz="2400" dirty="0">
                <a:solidFill>
                  <a:schemeClr val="bg2">
                    <a:lumMod val="10000"/>
                  </a:schemeClr>
                </a:solidFill>
                <a:latin typeface="Dom Casual" charset="0"/>
              </a:rPr>
              <a:t>se crea un diccionario donde se van a guardar los atributos y valores de clase. Los atributos de clase o estáticos. Si queremos utilizar este atributo </a:t>
            </a:r>
            <a:r>
              <a:rPr lang="es-ES_tradnl" altLang="es-MX" sz="2400" b="1" dirty="0">
                <a:solidFill>
                  <a:schemeClr val="bg2">
                    <a:lumMod val="10000"/>
                  </a:schemeClr>
                </a:solidFill>
                <a:latin typeface="Dom Casual" charset="0"/>
              </a:rPr>
              <a:t>Nombre de la clase. Nombre del atributo de clase. No necesito crear instancias de la clase para accederlos. Este diccionario es compartido por todas las instancias de esta clase. Tenemos un solo diccionario con los atributos de clase.</a:t>
            </a:r>
          </a:p>
        </p:txBody>
      </p:sp>
      <p:pic>
        <p:nvPicPr>
          <p:cNvPr id="5" name="Imagen 4">
            <a:extLst>
              <a:ext uri="{FF2B5EF4-FFF2-40B4-BE49-F238E27FC236}">
                <a16:creationId xmlns:a16="http://schemas.microsoft.com/office/drawing/2014/main" id="{C60D873A-EAB4-4D4D-8C37-D25468A33373}"/>
              </a:ext>
            </a:extLst>
          </p:cNvPr>
          <p:cNvPicPr>
            <a:picLocks noChangeAspect="1"/>
          </p:cNvPicPr>
          <p:nvPr/>
        </p:nvPicPr>
        <p:blipFill>
          <a:blip r:embed="rId2"/>
          <a:stretch>
            <a:fillRect/>
          </a:stretch>
        </p:blipFill>
        <p:spPr>
          <a:xfrm>
            <a:off x="1763688" y="2969538"/>
            <a:ext cx="5868144" cy="2747923"/>
          </a:xfrm>
          <a:prstGeom prst="rect">
            <a:avLst/>
          </a:prstGeom>
        </p:spPr>
      </p:pic>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4860032" y="1149018"/>
            <a:ext cx="3312368" cy="163191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Vamos a tener diccionarios propios para cada uno de los objetos. En el objeto p, se creó un atributo dinámico. Cada objeto va a tener todos los atributos de instancia que estén en la clase, más los atributos dinámicos que se agreguen en la ejecución.</a:t>
            </a:r>
            <a:endParaRPr lang="es-ES_tradnl" altLang="es-MX" sz="2400" b="1" dirty="0">
              <a:solidFill>
                <a:schemeClr val="bg2">
                  <a:lumMod val="10000"/>
                </a:schemeClr>
              </a:solidFill>
              <a:latin typeface="Dom Casual" charset="0"/>
            </a:endParaRPr>
          </a:p>
        </p:txBody>
      </p:sp>
    </p:spTree>
    <p:extLst>
      <p:ext uri="{BB962C8B-B14F-4D97-AF65-F5344CB8AC3E}">
        <p14:creationId xmlns:p14="http://schemas.microsoft.com/office/powerpoint/2010/main" val="34059667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Representación de los datos</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5" y="1099297"/>
            <a:ext cx="7462911" cy="1465607"/>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cuando una clase requiere atributos de otra clase.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La clase </a:t>
            </a:r>
            <a:r>
              <a:rPr lang="es-ES_tradnl" altLang="es-MX" sz="2400" b="1" dirty="0">
                <a:solidFill>
                  <a:schemeClr val="bg2">
                    <a:lumMod val="10000"/>
                  </a:schemeClr>
                </a:solidFill>
                <a:latin typeface="Dom Casual" charset="0"/>
              </a:rPr>
              <a:t>Animal </a:t>
            </a:r>
            <a:r>
              <a:rPr lang="es-ES_tradnl" altLang="es-MX" sz="2400" dirty="0">
                <a:solidFill>
                  <a:schemeClr val="bg2">
                    <a:lumMod val="10000"/>
                  </a:schemeClr>
                </a:solidFill>
                <a:latin typeface="Dom Casual" charset="0"/>
              </a:rPr>
              <a:t>va a tener un atributo llamado </a:t>
            </a:r>
            <a:r>
              <a:rPr lang="es-ES_tradnl" altLang="es-MX" sz="2400" b="1" dirty="0">
                <a:solidFill>
                  <a:schemeClr val="bg2">
                    <a:lumMod val="10000"/>
                  </a:schemeClr>
                </a:solidFill>
                <a:latin typeface="Dom Casual" charset="0"/>
              </a:rPr>
              <a:t>responsable </a:t>
            </a:r>
            <a:r>
              <a:rPr lang="es-ES_tradnl" altLang="es-MX" sz="2400" dirty="0">
                <a:solidFill>
                  <a:schemeClr val="bg2">
                    <a:lumMod val="10000"/>
                  </a:schemeClr>
                </a:solidFill>
                <a:latin typeface="Dom Casual" charset="0"/>
              </a:rPr>
              <a:t>y su tipo viene de otra clase: un objeto de tipo </a:t>
            </a:r>
            <a:r>
              <a:rPr lang="es-ES_tradnl" altLang="es-MX" sz="2400" b="1" dirty="0">
                <a:solidFill>
                  <a:schemeClr val="bg2">
                    <a:lumMod val="10000"/>
                  </a:schemeClr>
                </a:solidFill>
                <a:latin typeface="Dom Casual" charset="0"/>
              </a:rPr>
              <a:t>Empleado</a:t>
            </a:r>
            <a:r>
              <a:rPr lang="es-ES_tradnl" altLang="es-MX" sz="2400" dirty="0">
                <a:solidFill>
                  <a:schemeClr val="bg2">
                    <a:lumMod val="10000"/>
                  </a:schemeClr>
                </a:solidFill>
                <a:latin typeface="Dom Casual" charset="0"/>
              </a:rPr>
              <a:t>.</a:t>
            </a:r>
            <a:endParaRPr lang="es-ES_tradnl" altLang="es-MX" sz="2400" b="1" dirty="0">
              <a:solidFill>
                <a:schemeClr val="bg2">
                  <a:lumMod val="10000"/>
                </a:schemeClr>
              </a:solidFill>
              <a:latin typeface="Dom Casual" charset="0"/>
            </a:endParaRPr>
          </a:p>
        </p:txBody>
      </p:sp>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5508104" y="3284984"/>
            <a:ext cx="2511225" cy="5813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a:t>
            </a:r>
            <a:endParaRPr lang="es-ES_tradnl" altLang="es-MX" sz="2400" b="1" dirty="0">
              <a:solidFill>
                <a:schemeClr val="bg2">
                  <a:lumMod val="10000"/>
                </a:schemeClr>
              </a:solidFill>
              <a:latin typeface="Dom Casual" charset="0"/>
            </a:endParaRPr>
          </a:p>
        </p:txBody>
      </p:sp>
      <p:pic>
        <p:nvPicPr>
          <p:cNvPr id="7" name="Imagen 6">
            <a:extLst>
              <a:ext uri="{FF2B5EF4-FFF2-40B4-BE49-F238E27FC236}">
                <a16:creationId xmlns:a16="http://schemas.microsoft.com/office/drawing/2014/main" id="{68C621CC-4E46-431E-AA77-EB00933CE7A9}"/>
              </a:ext>
            </a:extLst>
          </p:cNvPr>
          <p:cNvPicPr>
            <a:picLocks noChangeAspect="1"/>
          </p:cNvPicPr>
          <p:nvPr/>
        </p:nvPicPr>
        <p:blipFill>
          <a:blip r:embed="rId2"/>
          <a:stretch>
            <a:fillRect/>
          </a:stretch>
        </p:blipFill>
        <p:spPr>
          <a:xfrm>
            <a:off x="812788" y="2924944"/>
            <a:ext cx="4078535" cy="3718665"/>
          </a:xfrm>
          <a:prstGeom prst="rect">
            <a:avLst/>
          </a:prstGeom>
        </p:spPr>
      </p:pic>
      <p:pic>
        <p:nvPicPr>
          <p:cNvPr id="3" name="Imagen 2">
            <a:extLst>
              <a:ext uri="{FF2B5EF4-FFF2-40B4-BE49-F238E27FC236}">
                <a16:creationId xmlns:a16="http://schemas.microsoft.com/office/drawing/2014/main" id="{22475C0C-655E-47A9-B1D3-5E47A70D5B36}"/>
              </a:ext>
            </a:extLst>
          </p:cNvPr>
          <p:cNvPicPr>
            <a:picLocks noChangeAspect="1"/>
          </p:cNvPicPr>
          <p:nvPr/>
        </p:nvPicPr>
        <p:blipFill>
          <a:blip r:embed="rId3"/>
          <a:stretch>
            <a:fillRect/>
          </a:stretch>
        </p:blipFill>
        <p:spPr>
          <a:xfrm>
            <a:off x="4838707" y="3866341"/>
            <a:ext cx="3909757" cy="1752966"/>
          </a:xfrm>
          <a:prstGeom prst="rect">
            <a:avLst/>
          </a:prstGeom>
        </p:spPr>
      </p:pic>
    </p:spTree>
    <p:extLst>
      <p:ext uri="{BB962C8B-B14F-4D97-AF65-F5344CB8AC3E}">
        <p14:creationId xmlns:p14="http://schemas.microsoft.com/office/powerpoint/2010/main" val="41259354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755576" y="1412776"/>
            <a:ext cx="7848872" cy="4536504"/>
          </a:xfrm>
        </p:spPr>
        <p:txBody>
          <a:bodyPr>
            <a:noAutofit/>
          </a:bodyPr>
          <a:lstStyle/>
          <a:p>
            <a:pPr marL="0" indent="0" algn="just">
              <a:lnSpc>
                <a:spcPts val="4000"/>
              </a:lnSpc>
              <a:spcBef>
                <a:spcPct val="0"/>
              </a:spcBef>
              <a:spcAft>
                <a:spcPts val="600"/>
              </a:spcAft>
              <a:buNone/>
            </a:pPr>
            <a:r>
              <a:rPr lang="es-ES" sz="2400" b="1" dirty="0">
                <a:solidFill>
                  <a:schemeClr val="accent6">
                    <a:lumMod val="75000"/>
                  </a:schemeClr>
                </a:solidFill>
                <a:cs typeface="Arial" pitchFamily="34" charset="0"/>
              </a:rPr>
              <a:t>En Python todo es un objeto. </a:t>
            </a:r>
          </a:p>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Cuando creas una variable y le asignas un valor entero, ese valor es un objeto; una función es un objeto; las listas, tuplas, diccionarios, etc., … son objetos; una cadena de caracteres es un objeto. Y así podríamos seguir indefinidamente.</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8" name="Imagen 7" descr="Interfaz de usuario gráfica&#10;&#10;Descripción generada automáticamente">
            <a:extLst>
              <a:ext uri="{FF2B5EF4-FFF2-40B4-BE49-F238E27FC236}">
                <a16:creationId xmlns:a16="http://schemas.microsoft.com/office/drawing/2014/main" id="{5DBB03CB-0D15-4F28-AA3A-AF99A192D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942" y="4213909"/>
            <a:ext cx="3283506" cy="2462629"/>
          </a:xfrm>
          <a:prstGeom prst="rect">
            <a:avLst/>
          </a:prstGeom>
        </p:spPr>
      </p:pic>
    </p:spTree>
    <p:extLst>
      <p:ext uri="{BB962C8B-B14F-4D97-AF65-F5344CB8AC3E}">
        <p14:creationId xmlns:p14="http://schemas.microsoft.com/office/powerpoint/2010/main" val="820892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Fundamentos de POO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957494" y="1746853"/>
            <a:ext cx="4918318" cy="33642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pPr>
            <a:r>
              <a:rPr lang="es-ES_tradnl" altLang="es-MX" sz="2800" dirty="0">
                <a:solidFill>
                  <a:schemeClr val="bg2">
                    <a:lumMod val="10000"/>
                  </a:schemeClr>
                </a:solidFill>
                <a:latin typeface="Dom Casual" charset="0"/>
              </a:rPr>
              <a:t>Herencia</a:t>
            </a:r>
          </a:p>
          <a:p>
            <a:pPr>
              <a:lnSpc>
                <a:spcPct val="150000"/>
              </a:lnSpc>
              <a:spcBef>
                <a:spcPct val="0"/>
              </a:spcBef>
            </a:pPr>
            <a:r>
              <a:rPr lang="es-ES_tradnl" altLang="es-MX" sz="2800" dirty="0">
                <a:solidFill>
                  <a:schemeClr val="bg2">
                    <a:lumMod val="10000"/>
                  </a:schemeClr>
                </a:solidFill>
                <a:latin typeface="Dom Casual" charset="0"/>
              </a:rPr>
              <a:t>Encapsulamiento</a:t>
            </a:r>
          </a:p>
          <a:p>
            <a:pPr>
              <a:lnSpc>
                <a:spcPct val="150000"/>
              </a:lnSpc>
              <a:spcBef>
                <a:spcPct val="0"/>
              </a:spcBef>
            </a:pPr>
            <a:r>
              <a:rPr lang="es-ES_tradnl" altLang="es-MX" sz="2800" dirty="0">
                <a:solidFill>
                  <a:schemeClr val="bg2">
                    <a:lumMod val="10000"/>
                  </a:schemeClr>
                </a:solidFill>
                <a:latin typeface="Dom Casual" charset="0"/>
              </a:rPr>
              <a:t>Ocultamiento</a:t>
            </a:r>
          </a:p>
          <a:p>
            <a:pPr>
              <a:lnSpc>
                <a:spcPct val="150000"/>
              </a:lnSpc>
              <a:spcBef>
                <a:spcPct val="0"/>
              </a:spcBef>
            </a:pPr>
            <a:r>
              <a:rPr lang="es-ES_tradnl" altLang="es-MX" sz="2800" dirty="0">
                <a:solidFill>
                  <a:schemeClr val="bg2">
                    <a:lumMod val="10000"/>
                  </a:schemeClr>
                </a:solidFill>
                <a:latin typeface="Dom Casual" charset="0"/>
              </a:rPr>
              <a:t>Abstracción</a:t>
            </a:r>
          </a:p>
          <a:p>
            <a:pPr>
              <a:lnSpc>
                <a:spcPct val="150000"/>
              </a:lnSpc>
              <a:spcBef>
                <a:spcPct val="0"/>
              </a:spcBef>
            </a:pPr>
            <a:r>
              <a:rPr lang="es-ES_tradnl" altLang="es-MX" sz="2800" dirty="0">
                <a:solidFill>
                  <a:schemeClr val="bg2">
                    <a:lumMod val="10000"/>
                  </a:schemeClr>
                </a:solidFill>
                <a:latin typeface="Dom Casual" charset="0"/>
              </a:rPr>
              <a:t>Polimorfismo</a:t>
            </a:r>
          </a:p>
        </p:txBody>
      </p:sp>
      <p:pic>
        <p:nvPicPr>
          <p:cNvPr id="10" name="Imagen 9">
            <a:extLst>
              <a:ext uri="{FF2B5EF4-FFF2-40B4-BE49-F238E27FC236}">
                <a16:creationId xmlns:a16="http://schemas.microsoft.com/office/drawing/2014/main" id="{91D5D79E-1B5C-4CA5-806B-D3C12C729505}"/>
              </a:ext>
            </a:extLst>
          </p:cNvPr>
          <p:cNvPicPr>
            <a:picLocks noChangeAspect="1"/>
          </p:cNvPicPr>
          <p:nvPr/>
        </p:nvPicPr>
        <p:blipFill>
          <a:blip r:embed="rId2"/>
          <a:stretch>
            <a:fillRect/>
          </a:stretch>
        </p:blipFill>
        <p:spPr>
          <a:xfrm>
            <a:off x="4932040" y="2348880"/>
            <a:ext cx="2736304" cy="2421786"/>
          </a:xfrm>
          <a:prstGeom prst="rect">
            <a:avLst/>
          </a:prstGeom>
        </p:spPr>
      </p:pic>
    </p:spTree>
    <p:extLst>
      <p:ext uri="{BB962C8B-B14F-4D97-AF65-F5344CB8AC3E}">
        <p14:creationId xmlns:p14="http://schemas.microsoft.com/office/powerpoint/2010/main" val="256878954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143000"/>
            <a:ext cx="7776864" cy="24300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800" dirty="0">
                <a:solidFill>
                  <a:schemeClr val="bg2">
                    <a:lumMod val="10000"/>
                  </a:schemeClr>
                </a:solidFill>
                <a:latin typeface="Dom Casual" charset="0"/>
              </a:rPr>
              <a:t>Relación de generalización (la clase “padre” es un caso general de la clase “hija”). Se crea una clase de la cual otras clases heredan sus atributos y métodos.</a:t>
            </a:r>
          </a:p>
          <a:p>
            <a:pPr lvl="1" algn="just">
              <a:lnSpc>
                <a:spcPct val="150000"/>
              </a:lnSpc>
              <a:spcBef>
                <a:spcPct val="0"/>
              </a:spcBef>
            </a:pPr>
            <a:r>
              <a:rPr lang="es-ES_tradnl" altLang="es-MX" sz="1800" dirty="0">
                <a:solidFill>
                  <a:schemeClr val="bg2">
                    <a:lumMod val="10000"/>
                  </a:schemeClr>
                </a:solidFill>
                <a:latin typeface="Dom Casual" charset="0"/>
              </a:rPr>
              <a:t>Clase “padre”: “superclase”. Es la clase de la cual otras heredan.</a:t>
            </a:r>
          </a:p>
          <a:p>
            <a:pPr lvl="1" algn="just">
              <a:lnSpc>
                <a:spcPct val="150000"/>
              </a:lnSpc>
              <a:spcBef>
                <a:spcPct val="0"/>
              </a:spcBef>
            </a:pPr>
            <a:r>
              <a:rPr lang="es-ES_tradnl" altLang="es-MX" sz="1800" dirty="0">
                <a:solidFill>
                  <a:schemeClr val="bg2">
                    <a:lumMod val="10000"/>
                  </a:schemeClr>
                </a:solidFill>
                <a:latin typeface="Dom Casual" charset="0"/>
              </a:rPr>
              <a:t>Clase “hija”: Se llama “subclase”. Es la que hereda.</a:t>
            </a:r>
          </a:p>
        </p:txBody>
      </p:sp>
      <p:pic>
        <p:nvPicPr>
          <p:cNvPr id="3" name="Imagen 2" descr="Diagrama&#10;&#10;Descripción generada automáticamente">
            <a:extLst>
              <a:ext uri="{FF2B5EF4-FFF2-40B4-BE49-F238E27FC236}">
                <a16:creationId xmlns:a16="http://schemas.microsoft.com/office/drawing/2014/main" id="{5A1219A6-BFC1-433D-8BB1-985E0F419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24" y="3717032"/>
            <a:ext cx="6224352" cy="2247683"/>
          </a:xfrm>
          <a:prstGeom prst="rect">
            <a:avLst/>
          </a:prstGeom>
        </p:spPr>
      </p:pic>
    </p:spTree>
    <p:extLst>
      <p:ext uri="{BB962C8B-B14F-4D97-AF65-F5344CB8AC3E}">
        <p14:creationId xmlns:p14="http://schemas.microsoft.com/office/powerpoint/2010/main" val="29875555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95947" y="980728"/>
            <a:ext cx="7044405"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b="1" dirty="0">
                <a:solidFill>
                  <a:schemeClr val="bg2">
                    <a:lumMod val="10000"/>
                  </a:schemeClr>
                </a:solidFill>
                <a:latin typeface="Dom Casual" charset="0"/>
              </a:rPr>
              <a:t>La subclase hereda los métodos de la superclase, a menos que la subclase los </a:t>
            </a:r>
            <a:r>
              <a:rPr lang="es-ES_tradnl" altLang="es-MX" sz="1400" b="1" dirty="0" err="1">
                <a:solidFill>
                  <a:schemeClr val="bg2">
                    <a:lumMod val="10000"/>
                  </a:schemeClr>
                </a:solidFill>
                <a:latin typeface="Dom Casual" charset="0"/>
              </a:rPr>
              <a:t>reimplemente</a:t>
            </a:r>
            <a:r>
              <a:rPr lang="es-ES_tradnl" altLang="es-MX" sz="1400" b="1" dirty="0">
                <a:solidFill>
                  <a:schemeClr val="bg2">
                    <a:lumMod val="10000"/>
                  </a:schemeClr>
                </a:solidFill>
                <a:latin typeface="Dom Casual" charset="0"/>
              </a:rPr>
              <a:t>. </a:t>
            </a:r>
            <a:r>
              <a:rPr lang="es-ES_tradnl" altLang="es-MX" sz="1400" dirty="0">
                <a:solidFill>
                  <a:schemeClr val="bg2">
                    <a:lumMod val="10000"/>
                  </a:schemeClr>
                </a:solidFill>
                <a:latin typeface="Dom Casual" charset="0"/>
              </a:rPr>
              <a:t>Cuando una clase hija hereda de la clase padre un método en particular se puede reescribir ese método. Supongamos, la clase padre tiene el método </a:t>
            </a:r>
            <a:r>
              <a:rPr lang="es-ES_tradnl" altLang="es-MX" sz="1400" dirty="0" err="1">
                <a:solidFill>
                  <a:schemeClr val="bg2">
                    <a:lumMod val="10000"/>
                  </a:schemeClr>
                </a:solidFill>
                <a:latin typeface="Dom Casual" charset="0"/>
              </a:rPr>
              <a:t>mostrarDatos</a:t>
            </a:r>
            <a:r>
              <a:rPr lang="es-ES_tradnl" altLang="es-MX" sz="1400" dirty="0">
                <a:solidFill>
                  <a:schemeClr val="bg2">
                    <a:lumMod val="10000"/>
                  </a:schemeClr>
                </a:solidFill>
                <a:latin typeface="Dom Casual" charset="0"/>
              </a:rPr>
              <a:t>() y la clase hija también tiene implementado el método </a:t>
            </a:r>
            <a:r>
              <a:rPr lang="es-ES_tradnl" altLang="es-MX" sz="1400" dirty="0" err="1">
                <a:solidFill>
                  <a:schemeClr val="bg2">
                    <a:lumMod val="10000"/>
                  </a:schemeClr>
                </a:solidFill>
                <a:latin typeface="Dom Casual" charset="0"/>
              </a:rPr>
              <a:t>mostrarDatos</a:t>
            </a:r>
            <a:r>
              <a:rPr lang="es-ES_tradnl" altLang="es-MX" sz="1400" dirty="0">
                <a:solidFill>
                  <a:schemeClr val="bg2">
                    <a:lumMod val="10000"/>
                  </a:schemeClr>
                </a:solidFill>
                <a:latin typeface="Dom Casual" charset="0"/>
              </a:rPr>
              <a:t>(). Cuando creamos un objeto de la clase hija y llamamos al método </a:t>
            </a:r>
            <a:r>
              <a:rPr lang="es-ES_tradnl" altLang="es-MX" sz="1400" dirty="0" err="1">
                <a:solidFill>
                  <a:schemeClr val="bg2">
                    <a:lumMod val="10000"/>
                  </a:schemeClr>
                </a:solidFill>
                <a:latin typeface="Dom Casual" charset="0"/>
              </a:rPr>
              <a:t>mostrarDatos</a:t>
            </a:r>
            <a:r>
              <a:rPr lang="es-ES_tradnl" altLang="es-MX" sz="1400" dirty="0">
                <a:solidFill>
                  <a:schemeClr val="bg2">
                    <a:lumMod val="10000"/>
                  </a:schemeClr>
                </a:solidFill>
                <a:latin typeface="Dom Casual" charset="0"/>
              </a:rPr>
              <a:t>() va a estar implementado con el código que esté dentro de la clase hija y no de la clase padre. Ya que el método se reescribió.</a:t>
            </a:r>
          </a:p>
          <a:p>
            <a:pPr algn="just">
              <a:lnSpc>
                <a:spcPct val="150000"/>
              </a:lnSpc>
              <a:spcBef>
                <a:spcPct val="0"/>
              </a:spcBef>
            </a:pPr>
            <a:endParaRPr lang="es-ES_tradnl" altLang="es-MX" sz="1400" dirty="0">
              <a:solidFill>
                <a:schemeClr val="bg2">
                  <a:lumMod val="10000"/>
                </a:schemeClr>
              </a:solidFill>
              <a:latin typeface="Dom Casual" charset="0"/>
            </a:endParaRPr>
          </a:p>
        </p:txBody>
      </p:sp>
      <p:pic>
        <p:nvPicPr>
          <p:cNvPr id="4" name="Imagen 3">
            <a:extLst>
              <a:ext uri="{FF2B5EF4-FFF2-40B4-BE49-F238E27FC236}">
                <a16:creationId xmlns:a16="http://schemas.microsoft.com/office/drawing/2014/main" id="{959DDAC0-06F8-4782-AD1C-88C31D805100}"/>
              </a:ext>
            </a:extLst>
          </p:cNvPr>
          <p:cNvPicPr>
            <a:picLocks noChangeAspect="1"/>
          </p:cNvPicPr>
          <p:nvPr/>
        </p:nvPicPr>
        <p:blipFill>
          <a:blip r:embed="rId2"/>
          <a:stretch>
            <a:fillRect/>
          </a:stretch>
        </p:blipFill>
        <p:spPr>
          <a:xfrm>
            <a:off x="931692" y="3573016"/>
            <a:ext cx="7133217" cy="2232248"/>
          </a:xfrm>
          <a:prstGeom prst="rect">
            <a:avLst/>
          </a:prstGeom>
        </p:spPr>
      </p:pic>
    </p:spTree>
    <p:extLst>
      <p:ext uri="{BB962C8B-B14F-4D97-AF65-F5344CB8AC3E}">
        <p14:creationId xmlns:p14="http://schemas.microsoft.com/office/powerpoint/2010/main" val="31276712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971600" y="1149924"/>
            <a:ext cx="6696744" cy="5024512"/>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755576" y="4293096"/>
            <a:ext cx="8067675" cy="4410075"/>
          </a:xfrm>
          <a:prstGeom prst="rect">
            <a:avLst/>
          </a:prstGeom>
        </p:spPr>
      </p:pic>
    </p:spTree>
    <p:extLst>
      <p:ext uri="{BB962C8B-B14F-4D97-AF65-F5344CB8AC3E}">
        <p14:creationId xmlns:p14="http://schemas.microsoft.com/office/powerpoint/2010/main" val="2841104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1034808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Así como está definido, la clase </a:t>
            </a:r>
            <a:r>
              <a:rPr lang="es-ES_tradnl" altLang="es-MX" sz="1400" dirty="0" err="1">
                <a:solidFill>
                  <a:schemeClr val="bg2">
                    <a:lumMod val="10000"/>
                  </a:schemeClr>
                </a:solidFill>
                <a:latin typeface="Dom Casual" charset="0"/>
              </a:rPr>
              <a:t>AgenteVentas</a:t>
            </a:r>
            <a:r>
              <a:rPr lang="es-ES_tradnl" altLang="es-MX" sz="1400" dirty="0">
                <a:solidFill>
                  <a:schemeClr val="bg2">
                    <a:lumMod val="10000"/>
                  </a:schemeClr>
                </a:solidFill>
                <a:latin typeface="Dom Casual" charset="0"/>
              </a:rPr>
              <a:t> solamente utiliza el método </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 de la clase hija.</a:t>
            </a:r>
          </a:p>
          <a:p>
            <a:pPr marL="0" indent="0" algn="just">
              <a:lnSpc>
                <a:spcPct val="150000"/>
              </a:lnSpc>
              <a:spcBef>
                <a:spcPct val="0"/>
              </a:spcBef>
              <a:buNone/>
            </a:pPr>
            <a:r>
              <a:rPr lang="es-ES_tradnl" altLang="es-MX" sz="1400" dirty="0">
                <a:solidFill>
                  <a:schemeClr val="bg2">
                    <a:lumMod val="10000"/>
                  </a:schemeClr>
                </a:solidFill>
                <a:latin typeface="Dom Casual" charset="0"/>
              </a:rPr>
              <a:t>La clase hija hereda los atributos y métodos de la clase padre. Suponemos que pedro tiene un atributo nombre. Pero no estamos en lo correcto, marca un error, nos dice que la clase </a:t>
            </a:r>
            <a:r>
              <a:rPr lang="es-ES_tradnl" altLang="es-MX" sz="1400" dirty="0" err="1">
                <a:solidFill>
                  <a:schemeClr val="bg2">
                    <a:lumMod val="10000"/>
                  </a:schemeClr>
                </a:solidFill>
                <a:latin typeface="Dom Casual" charset="0"/>
              </a:rPr>
              <a:t>AgenteVentas</a:t>
            </a:r>
            <a:r>
              <a:rPr lang="es-ES_tradnl" altLang="es-MX" sz="1400" dirty="0">
                <a:solidFill>
                  <a:schemeClr val="bg2">
                    <a:lumMod val="10000"/>
                  </a:schemeClr>
                </a:solidFill>
                <a:latin typeface="Dom Casual" charset="0"/>
              </a:rPr>
              <a:t> no tiene el atributo nombre. Esto es así porque se redefinió el método </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 donde solamente se tiene acceso a los atributos de la clase hija (mostrador).</a:t>
            </a:r>
          </a:p>
          <a:p>
            <a:pPr marL="0" indent="0" algn="just">
              <a:lnSpc>
                <a:spcPct val="150000"/>
              </a:lnSpc>
              <a:spcBef>
                <a:spcPct val="0"/>
              </a:spcBef>
              <a:buNone/>
            </a:pPr>
            <a:endParaRPr lang="es-ES_tradnl" altLang="es-MX" sz="1400" dirty="0">
              <a:solidFill>
                <a:schemeClr val="bg2">
                  <a:lumMod val="10000"/>
                </a:schemeClr>
              </a:solidFill>
              <a:latin typeface="Dom Casual" charset="0"/>
            </a:endParaRPr>
          </a:p>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4229502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785809" y="1211906"/>
            <a:ext cx="4778467" cy="3585245"/>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940152" y="1844824"/>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Debemos llamar el método </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 de la clase padre (super clase).</a:t>
            </a:r>
          </a:p>
          <a:p>
            <a:pPr marL="0" indent="0" algn="just">
              <a:lnSpc>
                <a:spcPct val="150000"/>
              </a:lnSpc>
              <a:spcBef>
                <a:spcPct val="0"/>
              </a:spcBef>
              <a:buNone/>
            </a:pPr>
            <a:r>
              <a:rPr lang="es-ES_tradnl" altLang="es-MX" sz="1400" dirty="0">
                <a:solidFill>
                  <a:schemeClr val="bg2">
                    <a:lumMod val="10000"/>
                  </a:schemeClr>
                </a:solidFill>
                <a:latin typeface="Dom Casual" charset="0"/>
              </a:rPr>
              <a:t>Se llama a la clase padre con la palabra super().__</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__(), pero el método </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 recibe cuatro parámetros de la clase padre, que se copian al constructor de la clase hija y pasan como parámetro en la llamada el método </a:t>
            </a:r>
            <a:r>
              <a:rPr lang="es-ES_tradnl" altLang="es-MX" sz="1400" dirty="0" err="1">
                <a:solidFill>
                  <a:schemeClr val="bg2">
                    <a:lumMod val="10000"/>
                  </a:schemeClr>
                </a:solidFill>
                <a:latin typeface="Dom Casual" charset="0"/>
              </a:rPr>
              <a:t>init</a:t>
            </a:r>
            <a:r>
              <a:rPr lang="es-ES_tradnl" altLang="es-MX" sz="1400" dirty="0">
                <a:solidFill>
                  <a:schemeClr val="bg2">
                    <a:lumMod val="10000"/>
                  </a:schemeClr>
                </a:solidFill>
                <a:latin typeface="Dom Casual" charset="0"/>
              </a:rPr>
              <a:t> de la clase padre. Se le envían los parámetros al constructor de la superclase.</a:t>
            </a:r>
          </a:p>
        </p:txBody>
      </p:sp>
      <p:pic>
        <p:nvPicPr>
          <p:cNvPr id="4" name="Imagen 3">
            <a:extLst>
              <a:ext uri="{FF2B5EF4-FFF2-40B4-BE49-F238E27FC236}">
                <a16:creationId xmlns:a16="http://schemas.microsoft.com/office/drawing/2014/main" id="{8DDB1DCA-0763-4FFA-97F3-6C55D6A14480}"/>
              </a:ext>
            </a:extLst>
          </p:cNvPr>
          <p:cNvPicPr>
            <a:picLocks noChangeAspect="1"/>
          </p:cNvPicPr>
          <p:nvPr/>
        </p:nvPicPr>
        <p:blipFill>
          <a:blip r:embed="rId3"/>
          <a:stretch>
            <a:fillRect/>
          </a:stretch>
        </p:blipFill>
        <p:spPr>
          <a:xfrm>
            <a:off x="785809" y="2780928"/>
            <a:ext cx="4911526" cy="1949613"/>
          </a:xfrm>
          <a:prstGeom prst="rect">
            <a:avLst/>
          </a:prstGeom>
        </p:spPr>
      </p:pic>
      <p:pic>
        <p:nvPicPr>
          <p:cNvPr id="9" name="Imagen 8">
            <a:extLst>
              <a:ext uri="{FF2B5EF4-FFF2-40B4-BE49-F238E27FC236}">
                <a16:creationId xmlns:a16="http://schemas.microsoft.com/office/drawing/2014/main" id="{6D2E3F99-F975-4DFF-AAB7-28ECAA8D2BD6}"/>
              </a:ext>
            </a:extLst>
          </p:cNvPr>
          <p:cNvPicPr>
            <a:picLocks noChangeAspect="1"/>
          </p:cNvPicPr>
          <p:nvPr/>
        </p:nvPicPr>
        <p:blipFill>
          <a:blip r:embed="rId4"/>
          <a:stretch>
            <a:fillRect/>
          </a:stretch>
        </p:blipFill>
        <p:spPr>
          <a:xfrm>
            <a:off x="793581" y="5013176"/>
            <a:ext cx="3392299" cy="1094036"/>
          </a:xfrm>
          <a:prstGeom prst="rect">
            <a:avLst/>
          </a:prstGeom>
        </p:spPr>
      </p:pic>
    </p:spTree>
    <p:extLst>
      <p:ext uri="{BB962C8B-B14F-4D97-AF65-F5344CB8AC3E}">
        <p14:creationId xmlns:p14="http://schemas.microsoft.com/office/powerpoint/2010/main" val="32462415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La clase </a:t>
            </a:r>
            <a:r>
              <a:rPr lang="es-ES_tradnl" altLang="es-MX" sz="1400" b="1" dirty="0" err="1">
                <a:solidFill>
                  <a:schemeClr val="bg2">
                    <a:lumMod val="10000"/>
                  </a:schemeClr>
                </a:solidFill>
                <a:latin typeface="Dom Casual" charset="0"/>
              </a:rPr>
              <a:t>AgenteVentas</a:t>
            </a:r>
            <a:r>
              <a:rPr lang="es-ES_tradnl" altLang="es-MX" sz="1400" dirty="0">
                <a:solidFill>
                  <a:schemeClr val="bg2">
                    <a:lumMod val="10000"/>
                  </a:schemeClr>
                </a:solidFill>
                <a:latin typeface="Dom Casual" charset="0"/>
              </a:rPr>
              <a:t> también hereda de la clase </a:t>
            </a:r>
            <a:r>
              <a:rPr lang="es-ES_tradnl" altLang="es-MX" sz="1400" b="1" dirty="0">
                <a:solidFill>
                  <a:schemeClr val="bg2">
                    <a:lumMod val="10000"/>
                  </a:schemeClr>
                </a:solidFill>
                <a:latin typeface="Dom Casual" charset="0"/>
              </a:rPr>
              <a:t>Empleado </a:t>
            </a:r>
            <a:r>
              <a:rPr lang="es-ES_tradnl" altLang="es-MX" sz="1400" dirty="0">
                <a:solidFill>
                  <a:schemeClr val="bg2">
                    <a:lumMod val="10000"/>
                  </a:schemeClr>
                </a:solidFill>
                <a:latin typeface="Dom Casual" charset="0"/>
              </a:rPr>
              <a:t>el método</a:t>
            </a:r>
            <a:r>
              <a:rPr lang="es-ES_tradnl" altLang="es-MX" sz="1400" b="1" dirty="0">
                <a:solidFill>
                  <a:schemeClr val="bg2">
                    <a:lumMod val="10000"/>
                  </a:schemeClr>
                </a:solidFill>
                <a:latin typeface="Dom Casual" charset="0"/>
              </a:rPr>
              <a:t> </a:t>
            </a:r>
            <a:r>
              <a:rPr lang="es-ES_tradnl" altLang="es-MX" sz="1400" b="1" dirty="0" err="1">
                <a:solidFill>
                  <a:schemeClr val="bg2">
                    <a:lumMod val="10000"/>
                  </a:schemeClr>
                </a:solidFill>
                <a:latin typeface="Dom Casual" charset="0"/>
              </a:rPr>
              <a:t>calcularSueldo</a:t>
            </a:r>
            <a:r>
              <a:rPr lang="es-ES_tradnl" altLang="es-MX" sz="1400" dirty="0">
                <a:solidFill>
                  <a:schemeClr val="bg2">
                    <a:lumMod val="10000"/>
                  </a:schemeClr>
                </a:solidFill>
                <a:latin typeface="Dom Casual" charset="0"/>
              </a:rPr>
              <a:t>.</a:t>
            </a:r>
          </a:p>
          <a:p>
            <a:pPr marL="0" indent="0" algn="just">
              <a:lnSpc>
                <a:spcPct val="150000"/>
              </a:lnSpc>
              <a:spcBef>
                <a:spcPct val="0"/>
              </a:spcBef>
              <a:buNone/>
            </a:pPr>
            <a:r>
              <a:rPr lang="es-ES_tradnl" altLang="es-MX" sz="1400" dirty="0">
                <a:solidFill>
                  <a:schemeClr val="bg2">
                    <a:lumMod val="10000"/>
                  </a:schemeClr>
                </a:solidFill>
                <a:latin typeface="Dom Casual" charset="0"/>
              </a:rPr>
              <a:t>El objeto </a:t>
            </a:r>
            <a:r>
              <a:rPr lang="es-ES_tradnl" altLang="es-MX" sz="1400" b="1" dirty="0">
                <a:solidFill>
                  <a:schemeClr val="bg2">
                    <a:lumMod val="10000"/>
                  </a:schemeClr>
                </a:solidFill>
                <a:latin typeface="Dom Casual" charset="0"/>
              </a:rPr>
              <a:t>pedro</a:t>
            </a:r>
            <a:r>
              <a:rPr lang="es-ES_tradnl" altLang="es-MX" sz="1400" dirty="0">
                <a:solidFill>
                  <a:schemeClr val="bg2">
                    <a:lumMod val="10000"/>
                  </a:schemeClr>
                </a:solidFill>
                <a:latin typeface="Dom Casual" charset="0"/>
              </a:rPr>
              <a:t> puede llamar al método de la clase padre </a:t>
            </a:r>
            <a:r>
              <a:rPr lang="es-ES_tradnl" altLang="es-MX" sz="1400" b="1" dirty="0" err="1">
                <a:solidFill>
                  <a:schemeClr val="bg2">
                    <a:lumMod val="10000"/>
                  </a:schemeClr>
                </a:solidFill>
                <a:latin typeface="Dom Casual" charset="0"/>
              </a:rPr>
              <a:t>calcularSueldo</a:t>
            </a:r>
            <a:r>
              <a:rPr lang="es-ES_tradnl" altLang="es-MX" sz="1400" b="1" dirty="0">
                <a:solidFill>
                  <a:schemeClr val="bg2">
                    <a:lumMod val="10000"/>
                  </a:schemeClr>
                </a:solidFill>
                <a:latin typeface="Dom Casual" charset="0"/>
              </a:rPr>
              <a:t> </a:t>
            </a:r>
            <a:r>
              <a:rPr lang="es-ES_tradnl" altLang="es-MX" sz="1400" dirty="0">
                <a:solidFill>
                  <a:schemeClr val="bg2">
                    <a:lumMod val="10000"/>
                  </a:schemeClr>
                </a:solidFill>
                <a:latin typeface="Dom Casual" charset="0"/>
              </a:rPr>
              <a:t>que requiere dos parámetros.</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spTree>
    <p:extLst>
      <p:ext uri="{BB962C8B-B14F-4D97-AF65-F5344CB8AC3E}">
        <p14:creationId xmlns:p14="http://schemas.microsoft.com/office/powerpoint/2010/main" val="31331680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Agregamos la clase Tripulante. Hereda de Empleado. Hereda los atributos de la clase padre. No se redefine el constructor. </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pic>
        <p:nvPicPr>
          <p:cNvPr id="3" name="Imagen 2">
            <a:extLst>
              <a:ext uri="{FF2B5EF4-FFF2-40B4-BE49-F238E27FC236}">
                <a16:creationId xmlns:a16="http://schemas.microsoft.com/office/drawing/2014/main" id="{501A0C49-C86A-4CDC-8C5B-1AC9E6230632}"/>
              </a:ext>
            </a:extLst>
          </p:cNvPr>
          <p:cNvPicPr>
            <a:picLocks noChangeAspect="1"/>
          </p:cNvPicPr>
          <p:nvPr/>
        </p:nvPicPr>
        <p:blipFill>
          <a:blip r:embed="rId3"/>
          <a:stretch>
            <a:fillRect/>
          </a:stretch>
        </p:blipFill>
        <p:spPr>
          <a:xfrm>
            <a:off x="514512" y="3573016"/>
            <a:ext cx="5796136" cy="3117684"/>
          </a:xfrm>
          <a:prstGeom prst="rect">
            <a:avLst/>
          </a:prstGeom>
        </p:spPr>
      </p:pic>
      <p:sp>
        <p:nvSpPr>
          <p:cNvPr id="7" name="Rectangle 3">
            <a:extLst>
              <a:ext uri="{FF2B5EF4-FFF2-40B4-BE49-F238E27FC236}">
                <a16:creationId xmlns:a16="http://schemas.microsoft.com/office/drawing/2014/main" id="{E7023407-56DF-43A7-9372-5C738B6AFF53}"/>
              </a:ext>
            </a:extLst>
          </p:cNvPr>
          <p:cNvSpPr txBox="1">
            <a:spLocks noChangeArrowheads="1"/>
          </p:cNvSpPr>
          <p:nvPr/>
        </p:nvSpPr>
        <p:spPr>
          <a:xfrm>
            <a:off x="6253224" y="3933056"/>
            <a:ext cx="2376264"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Se instancia un objeto de tipo tripulante. Se pasan todos los argumentos que requiere el constructor de la clase padre.</a:t>
            </a:r>
          </a:p>
          <a:p>
            <a:pPr marL="0" indent="0" algn="just">
              <a:lnSpc>
                <a:spcPct val="150000"/>
              </a:lnSpc>
              <a:spcBef>
                <a:spcPct val="0"/>
              </a:spcBef>
              <a:buNone/>
            </a:pPr>
            <a:r>
              <a:rPr lang="es-ES_tradnl" altLang="es-MX" sz="1400" dirty="0">
                <a:solidFill>
                  <a:schemeClr val="bg2">
                    <a:lumMod val="10000"/>
                  </a:schemeClr>
                </a:solidFill>
                <a:latin typeface="Dom Casual" charset="0"/>
              </a:rPr>
              <a:t>Mostrar cada cuanto se tiene que renovar la licencia. </a:t>
            </a:r>
          </a:p>
        </p:txBody>
      </p:sp>
    </p:spTree>
    <p:extLst>
      <p:ext uri="{BB962C8B-B14F-4D97-AF65-F5344CB8AC3E}">
        <p14:creationId xmlns:p14="http://schemas.microsoft.com/office/powerpoint/2010/main" val="297027585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475656" y="1268760"/>
            <a:ext cx="6696744"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endParaRPr lang="es-ES_tradnl" altLang="es-MX" sz="1400" dirty="0">
              <a:solidFill>
                <a:schemeClr val="bg2">
                  <a:lumMod val="10000"/>
                </a:schemeClr>
              </a:solidFill>
              <a:latin typeface="Dom Casual" charset="0"/>
            </a:endParaRPr>
          </a:p>
          <a:p>
            <a:pPr algn="just">
              <a:lnSpc>
                <a:spcPct val="150000"/>
              </a:lnSpc>
              <a:spcBef>
                <a:spcPct val="0"/>
              </a:spcBef>
            </a:pPr>
            <a:r>
              <a:rPr lang="es-ES_tradnl" altLang="es-MX" sz="1400" dirty="0">
                <a:solidFill>
                  <a:schemeClr val="bg2">
                    <a:lumMod val="10000"/>
                  </a:schemeClr>
                </a:solidFill>
                <a:latin typeface="Dom Casual" charset="0"/>
              </a:rPr>
              <a:t>Se </a:t>
            </a:r>
            <a:r>
              <a:rPr lang="es-ES_tradnl" altLang="es-MX" sz="1400" b="1" dirty="0">
                <a:solidFill>
                  <a:schemeClr val="bg2">
                    <a:lumMod val="10000"/>
                  </a:schemeClr>
                </a:solidFill>
                <a:latin typeface="Dom Casual" charset="0"/>
              </a:rPr>
              <a:t>ocultan</a:t>
            </a:r>
            <a:r>
              <a:rPr lang="es-ES_tradnl" altLang="es-MX" sz="1400" dirty="0">
                <a:solidFill>
                  <a:schemeClr val="bg2">
                    <a:lumMod val="10000"/>
                  </a:schemeClr>
                </a:solidFill>
                <a:latin typeface="Dom Casual" charset="0"/>
              </a:rPr>
              <a:t> atributos y métodos que sólo se van a usar dentro de la propia </a:t>
            </a:r>
            <a:r>
              <a:rPr lang="es-ES_tradnl" altLang="es-MX" sz="1400" b="1" dirty="0">
                <a:solidFill>
                  <a:schemeClr val="bg2">
                    <a:lumMod val="10000"/>
                  </a:schemeClr>
                </a:solidFill>
                <a:latin typeface="Dom Casual" charset="0"/>
              </a:rPr>
              <a:t>clase </a:t>
            </a:r>
            <a:r>
              <a:rPr lang="es-ES_tradnl" altLang="es-MX" sz="1400" dirty="0">
                <a:solidFill>
                  <a:schemeClr val="bg2">
                    <a:lumMod val="10000"/>
                  </a:schemeClr>
                </a:solidFill>
                <a:latin typeface="Dom Casual" charset="0"/>
              </a:rPr>
              <a:t>y no desde otros objetos (no deben ser accesibles desde otros objetos). Ejemplo: No queremos que algunos objetos accedan a algún atributo o un método de una clase, para evitar alguna modificación accidental o indebida.</a:t>
            </a:r>
          </a:p>
          <a:p>
            <a:pPr algn="just">
              <a:lnSpc>
                <a:spcPct val="150000"/>
              </a:lnSpc>
              <a:spcBef>
                <a:spcPct val="0"/>
              </a:spcBef>
            </a:pPr>
            <a:r>
              <a:rPr lang="es-ES_tradnl" altLang="es-MX" sz="1400" dirty="0">
                <a:solidFill>
                  <a:schemeClr val="bg2">
                    <a:lumMod val="10000"/>
                  </a:schemeClr>
                </a:solidFill>
                <a:latin typeface="Dom Casual" charset="0"/>
              </a:rPr>
              <a:t>Permite esconder detalles de implementación de los datos.</a:t>
            </a:r>
          </a:p>
          <a:p>
            <a:pPr algn="just">
              <a:lnSpc>
                <a:spcPct val="150000"/>
              </a:lnSpc>
              <a:spcBef>
                <a:spcPct val="0"/>
              </a:spcBef>
            </a:pPr>
            <a:r>
              <a:rPr lang="es-ES_tradnl" altLang="es-MX" sz="1400" dirty="0">
                <a:solidFill>
                  <a:schemeClr val="bg2">
                    <a:lumMod val="10000"/>
                  </a:schemeClr>
                </a:solidFill>
                <a:latin typeface="Dom Casual" charset="0"/>
              </a:rPr>
              <a:t>Evita accesos a los datos de forma accidental o indebida.</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1943725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9" y="1196752"/>
            <a:ext cx="6984776" cy="2880320"/>
          </a:xfrm>
        </p:spPr>
        <p:txBody>
          <a:bodyPr>
            <a:normAutofit/>
          </a:bodyPr>
          <a:lstStyle/>
          <a:p>
            <a:pPr>
              <a:lnSpc>
                <a:spcPct val="120000"/>
              </a:lnSpc>
              <a:buFontTx/>
              <a:buNone/>
            </a:pPr>
            <a:r>
              <a:rPr lang="es-ES_tradnl" altLang="es-MX" sz="2000" dirty="0">
                <a:latin typeface="Dom Casual" charset="0"/>
              </a:rPr>
              <a:t>Es una técnica de diseño y programación</a:t>
            </a:r>
          </a:p>
          <a:p>
            <a:pPr>
              <a:lnSpc>
                <a:spcPct val="120000"/>
              </a:lnSpc>
              <a:buNone/>
            </a:pPr>
            <a:r>
              <a:rPr lang="es-ES_tradnl" altLang="es-MX" sz="2000" dirty="0">
                <a:latin typeface="Dom Casual" charset="0"/>
              </a:rPr>
              <a:t>Algunos términos:</a:t>
            </a:r>
          </a:p>
          <a:p>
            <a:pPr>
              <a:lnSpc>
                <a:spcPct val="120000"/>
              </a:lnSpc>
            </a:pPr>
            <a:r>
              <a:rPr lang="es-ES_tradnl" altLang="es-MX" sz="2000" b="1" dirty="0">
                <a:solidFill>
                  <a:schemeClr val="accent6">
                    <a:lumMod val="75000"/>
                  </a:schemeClr>
                </a:solidFill>
                <a:latin typeface="Dom Casual" charset="0"/>
              </a:rPr>
              <a:t>Objeto:</a:t>
            </a:r>
            <a:r>
              <a:rPr lang="es-ES_tradnl" altLang="es-MX" sz="2000" dirty="0">
                <a:latin typeface="Dom Casual" charset="0"/>
              </a:rPr>
              <a:t> Usualmente una persona, lugar o cosa.</a:t>
            </a:r>
          </a:p>
          <a:p>
            <a:pPr>
              <a:lnSpc>
                <a:spcPct val="120000"/>
              </a:lnSpc>
            </a:pPr>
            <a:r>
              <a:rPr lang="es-ES_tradnl" altLang="es-MX" sz="2000" b="1" dirty="0">
                <a:solidFill>
                  <a:schemeClr val="accent6">
                    <a:lumMod val="75000"/>
                  </a:schemeClr>
                </a:solidFill>
                <a:latin typeface="Dom Casual" charset="0"/>
              </a:rPr>
              <a:t>Método:</a:t>
            </a:r>
            <a:r>
              <a:rPr lang="es-ES_tradnl" altLang="es-MX" sz="2000" dirty="0">
                <a:solidFill>
                  <a:schemeClr val="accent6">
                    <a:lumMod val="75000"/>
                  </a:schemeClr>
                </a:solidFill>
                <a:latin typeface="Dom Casual" charset="0"/>
              </a:rPr>
              <a:t> </a:t>
            </a:r>
            <a:r>
              <a:rPr lang="es-ES_tradnl" altLang="es-MX" sz="2000" dirty="0">
                <a:latin typeface="Dom Casual" charset="0"/>
              </a:rPr>
              <a:t>Una acción ejecutada por el objeto (un verbo)</a:t>
            </a:r>
          </a:p>
          <a:p>
            <a:pPr>
              <a:lnSpc>
                <a:spcPct val="120000"/>
              </a:lnSpc>
            </a:pP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Una categoría de objetos similares (como automóviles)</a:t>
            </a:r>
          </a:p>
        </p:txBody>
      </p:sp>
      <p:pic>
        <p:nvPicPr>
          <p:cNvPr id="3" name="Imagen 2" descr="Imagen que contiene Escala de tiempo&#10;&#10;Descripción generada automáticamente">
            <a:extLst>
              <a:ext uri="{FF2B5EF4-FFF2-40B4-BE49-F238E27FC236}">
                <a16:creationId xmlns:a16="http://schemas.microsoft.com/office/drawing/2014/main" id="{B0CC0422-65CC-4F12-AD6C-B557FCFCA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3789040"/>
            <a:ext cx="3540625" cy="235672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115616" y="1163986"/>
            <a:ext cx="6840760" cy="17609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Tenemos dos clases para un sistema de gestión académica.</a:t>
            </a:r>
          </a:p>
          <a:p>
            <a:pPr algn="just">
              <a:lnSpc>
                <a:spcPct val="150000"/>
              </a:lnSpc>
              <a:spcBef>
                <a:spcPct val="0"/>
              </a:spcBef>
            </a:pPr>
            <a:r>
              <a:rPr lang="es-ES_tradnl" altLang="es-MX" sz="1400" dirty="0">
                <a:solidFill>
                  <a:schemeClr val="bg2">
                    <a:lumMod val="10000"/>
                  </a:schemeClr>
                </a:solidFill>
                <a:latin typeface="Dom Casual" charset="0"/>
              </a:rPr>
              <a:t>Una clase carrera (nombre y una lista de materias) y otra materia (nombre y profesor asignado). El profesor puede pertenecer a una clase empleado o si tenemos una clase profesor o ser simplemente un </a:t>
            </a:r>
            <a:r>
              <a:rPr lang="es-ES_tradnl" altLang="es-MX" sz="1400" dirty="0" err="1">
                <a:solidFill>
                  <a:schemeClr val="bg2">
                    <a:lumMod val="10000"/>
                  </a:schemeClr>
                </a:solidFill>
                <a:latin typeface="Dom Casual" charset="0"/>
              </a:rPr>
              <a:t>string</a:t>
            </a:r>
            <a:r>
              <a:rPr lang="es-ES_tradnl" altLang="es-MX" sz="1400" dirty="0">
                <a:solidFill>
                  <a:schemeClr val="bg2">
                    <a:lumMod val="10000"/>
                  </a:schemeClr>
                </a:solidFill>
                <a:latin typeface="Dom Casual" charset="0"/>
              </a:rPr>
              <a:t>.</a:t>
            </a:r>
          </a:p>
          <a:p>
            <a:pPr algn="just">
              <a:lnSpc>
                <a:spcPct val="150000"/>
              </a:lnSpc>
              <a:spcBef>
                <a:spcPct val="0"/>
              </a:spcBef>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36299702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508104" y="2708920"/>
            <a:ext cx="2592288"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82318719-C5E7-408B-9471-F78CC14F0E6B}"/>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3462624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Vamos a agregar algunas materias dentro de esta lista de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475312" y="2780928"/>
            <a:ext cx="2520280" cy="11521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2F60E99C-C236-4E7D-8511-456C370B8B6C}"/>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91056592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AD5A66-1275-42E3-B31D-F3EA5418D37B}"/>
              </a:ext>
            </a:extLst>
          </p:cNvPr>
          <p:cNvPicPr>
            <a:picLocks noChangeAspect="1"/>
          </p:cNvPicPr>
          <p:nvPr/>
        </p:nvPicPr>
        <p:blipFill>
          <a:blip r:embed="rId2"/>
          <a:stretch>
            <a:fillRect/>
          </a:stretch>
        </p:blipFill>
        <p:spPr>
          <a:xfrm>
            <a:off x="1403648" y="1268760"/>
            <a:ext cx="6030357" cy="4968552"/>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35050" y="1097869"/>
            <a:ext cx="2376264" cy="39153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Vamos a agregar algunas materias dentro de esta lista. Supongamos que cada materia está compuesta por la clave y el nombre de la materia. Ya que cada materia puede ser impartida a distintas carreras. Por lo que las vamos a agregar como tuplas : (clave, nombre materia). Supongamos que la lista tiene como elementos tuplas.</a:t>
            </a:r>
          </a:p>
          <a:p>
            <a:pPr marL="0" indent="0" algn="just">
              <a:spcBef>
                <a:spcPct val="0"/>
              </a:spcBef>
              <a:buNone/>
            </a:pPr>
            <a:r>
              <a:rPr lang="es-ES_tradnl" altLang="es-MX" sz="1400" dirty="0">
                <a:solidFill>
                  <a:schemeClr val="bg2">
                    <a:lumMod val="10000"/>
                  </a:schemeClr>
                </a:solidFill>
                <a:latin typeface="Dom Casual" charset="0"/>
              </a:rPr>
              <a:t>Dentro de la lista materias agregamos una tupla que tenga clave y nombre de la materia que es un objeto. (objeto  materia). </a:t>
            </a:r>
          </a:p>
        </p:txBody>
      </p:sp>
      <p:sp>
        <p:nvSpPr>
          <p:cNvPr id="2" name="Rectángulo 1">
            <a:extLst>
              <a:ext uri="{FF2B5EF4-FFF2-40B4-BE49-F238E27FC236}">
                <a16:creationId xmlns:a16="http://schemas.microsoft.com/office/drawing/2014/main" id="{203F097B-ADD4-4528-B6C7-4FD95F145EDD}"/>
              </a:ext>
            </a:extLst>
          </p:cNvPr>
          <p:cNvSpPr/>
          <p:nvPr/>
        </p:nvSpPr>
        <p:spPr>
          <a:xfrm>
            <a:off x="2267744" y="1844824"/>
            <a:ext cx="180020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9859946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t>
            </a:r>
            <a:r>
              <a:rPr lang="es-ES_tradnl" altLang="es-MX" sz="1400" dirty="0" err="1">
                <a:solidFill>
                  <a:schemeClr val="bg2">
                    <a:lumMod val="10000"/>
                  </a:schemeClr>
                </a:solidFill>
                <a:latin typeface="Dom Casual" charset="0"/>
              </a:rPr>
              <a:t>agregarMateria</a:t>
            </a:r>
            <a:r>
              <a:rPr lang="es-ES_tradnl" altLang="es-MX" sz="1400" dirty="0">
                <a:solidFill>
                  <a:schemeClr val="bg2">
                    <a:lumMod val="10000"/>
                  </a:schemeClr>
                </a:solidFill>
                <a:latin typeface="Dom Casual" charset="0"/>
              </a:rPr>
              <a:t>. Si quisiéramos cambiar la implementación (lista o diccionario) solamente tenemos que cambiar el método </a:t>
            </a:r>
            <a:r>
              <a:rPr lang="es-ES_tradnl" altLang="es-MX" sz="1400" dirty="0" err="1">
                <a:solidFill>
                  <a:schemeClr val="bg2">
                    <a:lumMod val="10000"/>
                  </a:schemeClr>
                </a:solidFill>
                <a:latin typeface="Dom Casual" charset="0"/>
              </a:rPr>
              <a:t>agregarMateria</a:t>
            </a:r>
            <a:r>
              <a:rPr lang="es-ES_tradnl" altLang="es-MX" sz="1400" dirty="0">
                <a:solidFill>
                  <a:schemeClr val="bg2">
                    <a:lumMod val="10000"/>
                  </a:schemeClr>
                </a:solidFill>
                <a:latin typeface="Dom Casual" charset="0"/>
              </a:rPr>
              <a:t>.</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12732094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fontScale="90000"/>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 (</a:t>
            </a:r>
            <a:r>
              <a:rPr lang="es-ES_tradnl" altLang="es-MX" b="1" dirty="0" err="1">
                <a:solidFill>
                  <a:schemeClr val="accent4">
                    <a:lumMod val="50000"/>
                  </a:schemeClr>
                </a:solidFill>
                <a:effectLst>
                  <a:outerShdw blurRad="38100" dist="38100" dir="2700000" algn="tl">
                    <a:srgbClr val="C0C0C0"/>
                  </a:outerShdw>
                </a:effectLst>
                <a:latin typeface="Dom Casual" charset="0"/>
              </a:rPr>
              <a:t>getters</a:t>
            </a:r>
            <a:r>
              <a:rPr lang="es-ES_tradnl" altLang="es-MX" b="1" dirty="0">
                <a:solidFill>
                  <a:schemeClr val="accent4">
                    <a:lumMod val="50000"/>
                  </a:schemeClr>
                </a:solidFill>
                <a:effectLst>
                  <a:outerShdw blurRad="38100" dist="38100" dir="2700000" algn="tl">
                    <a:srgbClr val="C0C0C0"/>
                  </a:outerShdw>
                </a:effectLst>
                <a:latin typeface="Dom Casual" charset="0"/>
              </a:rPr>
              <a:t> y </a:t>
            </a:r>
            <a:r>
              <a:rPr lang="es-ES_tradnl" altLang="es-MX" b="1" dirty="0" err="1">
                <a:solidFill>
                  <a:schemeClr val="accent4">
                    <a:lumMod val="50000"/>
                  </a:schemeClr>
                </a:solidFill>
                <a:effectLst>
                  <a:outerShdw blurRad="38100" dist="38100" dir="2700000" algn="tl">
                    <a:srgbClr val="C0C0C0"/>
                  </a:outerShdw>
                </a:effectLst>
                <a:latin typeface="Dom Casual" charset="0"/>
              </a:rPr>
              <a:t>setters</a:t>
            </a:r>
            <a:r>
              <a:rPr lang="es-ES_tradnl" altLang="es-MX" b="1" dirty="0">
                <a:solidFill>
                  <a:schemeClr val="accent4">
                    <a:lumMod val="50000"/>
                  </a:schemeClr>
                </a:solidFill>
                <a:effectLst>
                  <a:outerShdw blurRad="38100" dist="38100" dir="2700000" algn="tl">
                    <a:srgbClr val="C0C0C0"/>
                  </a:outerShdw>
                </a:effectLst>
                <a:latin typeface="Dom Casual" charset="0"/>
              </a:rPr>
              <a:t>)</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t>
            </a:r>
            <a:r>
              <a:rPr lang="es-ES_tradnl" altLang="es-MX" sz="1400" dirty="0" err="1">
                <a:solidFill>
                  <a:schemeClr val="bg2">
                    <a:lumMod val="10000"/>
                  </a:schemeClr>
                </a:solidFill>
                <a:latin typeface="Dom Casual" charset="0"/>
              </a:rPr>
              <a:t>agregarMateria</a:t>
            </a:r>
            <a:r>
              <a:rPr lang="es-ES_tradnl" altLang="es-MX" sz="1400" dirty="0">
                <a:solidFill>
                  <a:schemeClr val="bg2">
                    <a:lumMod val="10000"/>
                  </a:schemeClr>
                </a:solidFill>
                <a:latin typeface="Dom Casual" charset="0"/>
              </a:rPr>
              <a:t>. Si quisiéramos cambiar la implementación (lista o diccionario) solamente tenemos que cambiar el método </a:t>
            </a:r>
            <a:r>
              <a:rPr lang="es-ES_tradnl" altLang="es-MX" sz="1400" dirty="0" err="1">
                <a:solidFill>
                  <a:schemeClr val="bg2">
                    <a:lumMod val="10000"/>
                  </a:schemeClr>
                </a:solidFill>
                <a:latin typeface="Dom Casual" charset="0"/>
              </a:rPr>
              <a:t>agregarMateria</a:t>
            </a:r>
            <a:r>
              <a:rPr lang="es-ES_tradnl" altLang="es-MX" sz="1400" dirty="0">
                <a:solidFill>
                  <a:schemeClr val="bg2">
                    <a:lumMod val="10000"/>
                  </a:schemeClr>
                </a:solidFill>
                <a:latin typeface="Dom Casual" charset="0"/>
              </a:rPr>
              <a:t>.</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Tree>
    <p:extLst>
      <p:ext uri="{BB962C8B-B14F-4D97-AF65-F5344CB8AC3E}">
        <p14:creationId xmlns:p14="http://schemas.microsoft.com/office/powerpoint/2010/main" val="20967123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95941" y="3645024"/>
            <a:ext cx="2114550" cy="2447925"/>
          </a:xfrm>
          <a:prstGeom prst="rect">
            <a:avLst/>
          </a:prstGeom>
        </p:spPr>
      </p:pic>
      <p:pic>
        <p:nvPicPr>
          <p:cNvPr id="9" name="Imagen 8">
            <a:extLst>
              <a:ext uri="{FF2B5EF4-FFF2-40B4-BE49-F238E27FC236}">
                <a16:creationId xmlns:a16="http://schemas.microsoft.com/office/drawing/2014/main" id="{2CC9B7DF-8D10-40D7-833F-82C8B99189B7}"/>
              </a:ext>
            </a:extLst>
          </p:cNvPr>
          <p:cNvPicPr>
            <a:picLocks noChangeAspect="1"/>
          </p:cNvPicPr>
          <p:nvPr/>
        </p:nvPicPr>
        <p:blipFill>
          <a:blip r:embed="rId3"/>
          <a:stretch>
            <a:fillRect/>
          </a:stretch>
        </p:blipFill>
        <p:spPr>
          <a:xfrm>
            <a:off x="1195941" y="1108601"/>
            <a:ext cx="6876256" cy="2354799"/>
          </a:xfrm>
          <a:prstGeom prst="rect">
            <a:avLst/>
          </a:prstGeom>
        </p:spPr>
      </p:pic>
    </p:spTree>
    <p:extLst>
      <p:ext uri="{BB962C8B-B14F-4D97-AF65-F5344CB8AC3E}">
        <p14:creationId xmlns:p14="http://schemas.microsoft.com/office/powerpoint/2010/main" val="4278940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se puede decir que un mismo objeto puede tomar “varias formas” o ser de distintos tipos: heredando de una superclase, implementando una interfaz…</a:t>
            </a:r>
          </a:p>
          <a:p>
            <a:pPr algn="just">
              <a:spcBef>
                <a:spcPct val="0"/>
              </a:spcBef>
            </a:pPr>
            <a:r>
              <a:rPr lang="es-ES_tradnl" altLang="es-MX" sz="2000" dirty="0">
                <a:solidFill>
                  <a:schemeClr val="bg2">
                    <a:lumMod val="10000"/>
                  </a:schemeClr>
                </a:solidFill>
                <a:latin typeface="Dom Casual" charset="0"/>
              </a:rPr>
              <a:t>Un mismo método puede tomar “varias formas”: puede </a:t>
            </a:r>
            <a:r>
              <a:rPr lang="es-ES_tradnl" altLang="es-MX" sz="2000" dirty="0" err="1">
                <a:solidFill>
                  <a:schemeClr val="bg2">
                    <a:lumMod val="10000"/>
                  </a:schemeClr>
                </a:solidFill>
                <a:latin typeface="Dom Casual" charset="0"/>
              </a:rPr>
              <a:t>reimplementarse</a:t>
            </a:r>
            <a:r>
              <a:rPr lang="es-ES_tradnl" altLang="es-MX" sz="2000" dirty="0">
                <a:solidFill>
                  <a:schemeClr val="bg2">
                    <a:lumMod val="10000"/>
                  </a:schemeClr>
                </a:solidFill>
                <a:latin typeface="Dom Casual" charset="0"/>
              </a:rPr>
              <a:t> en una subclase, o puede reescribirse con distintos parámetros y valor de retorno.</a:t>
            </a:r>
          </a:p>
          <a:p>
            <a:pPr algn="just">
              <a:spcBef>
                <a:spcPct val="0"/>
              </a:spcBef>
            </a:pPr>
            <a:r>
              <a:rPr lang="es-ES_tradnl" altLang="es-MX" sz="2000" dirty="0">
                <a:solidFill>
                  <a:schemeClr val="bg2">
                    <a:lumMod val="10000"/>
                  </a:schemeClr>
                </a:solidFill>
                <a:latin typeface="Dom Casual" charset="0"/>
              </a:rPr>
              <a:t>Sobreescritura de métodos.</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87624" y="3429000"/>
            <a:ext cx="2114550" cy="2447925"/>
          </a:xfrm>
          <a:prstGeom prst="rect">
            <a:avLst/>
          </a:prstGeom>
        </p:spPr>
      </p:pic>
    </p:spTree>
    <p:extLst>
      <p:ext uri="{BB962C8B-B14F-4D97-AF65-F5344CB8AC3E}">
        <p14:creationId xmlns:p14="http://schemas.microsoft.com/office/powerpoint/2010/main" val="23641527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a:t>
            </a:r>
            <a:r>
              <a:rPr lang="es-ES_tradnl" altLang="es-MX" sz="2000" b="1" dirty="0">
                <a:solidFill>
                  <a:schemeClr val="bg2">
                    <a:lumMod val="10000"/>
                  </a:schemeClr>
                </a:solidFill>
                <a:latin typeface="Dom Casual" charset="0"/>
              </a:rPr>
              <a:t>herencia de clases</a:t>
            </a:r>
            <a:r>
              <a:rPr lang="es-ES_tradnl" altLang="es-MX" sz="2000" dirty="0">
                <a:solidFill>
                  <a:schemeClr val="bg2">
                    <a:lumMod val="10000"/>
                  </a:schemeClr>
                </a:solidFill>
                <a:latin typeface="Dom Casual" charset="0"/>
              </a:rPr>
              <a:t>, se puede decir que un mismo objeto puede “varias formas” o ser de distintos tipos: heredando de una superclase, implementando una interfaz…</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827584" y="2324014"/>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1600" dirty="0">
                <a:solidFill>
                  <a:schemeClr val="bg2">
                    <a:lumMod val="10000"/>
                  </a:schemeClr>
                </a:solidFill>
                <a:latin typeface="Dom Casual" charset="0"/>
              </a:rPr>
              <a:t>Ejemplo: Un sistema de gestión de recursos humanos</a:t>
            </a:r>
          </a:p>
          <a:p>
            <a:pPr marL="0" indent="0" algn="just">
              <a:spcBef>
                <a:spcPct val="0"/>
              </a:spcBef>
              <a:buNone/>
            </a:pPr>
            <a:r>
              <a:rPr lang="es-ES_tradnl" altLang="es-MX" sz="1600" dirty="0">
                <a:solidFill>
                  <a:schemeClr val="bg2">
                    <a:lumMod val="10000"/>
                  </a:schemeClr>
                </a:solidFill>
                <a:latin typeface="Dom Casual" charset="0"/>
              </a:rPr>
              <a:t>2 clases</a:t>
            </a:r>
          </a:p>
          <a:p>
            <a:pPr marL="0" indent="0" algn="just">
              <a:spcBef>
                <a:spcPct val="0"/>
              </a:spcBef>
              <a:buNone/>
            </a:pPr>
            <a:r>
              <a:rPr lang="es-ES_tradnl" altLang="es-MX" sz="1600" dirty="0">
                <a:solidFill>
                  <a:schemeClr val="bg2">
                    <a:lumMod val="10000"/>
                  </a:schemeClr>
                </a:solidFill>
                <a:latin typeface="Dom Casual" charset="0"/>
              </a:rPr>
              <a:t>Clase Empleado (Super clase)</a:t>
            </a:r>
          </a:p>
          <a:p>
            <a:pPr marL="0" indent="0" algn="just">
              <a:spcBef>
                <a:spcPct val="0"/>
              </a:spcBef>
              <a:buNone/>
            </a:pPr>
            <a:r>
              <a:rPr lang="es-ES_tradnl" altLang="es-MX" sz="1600" dirty="0">
                <a:solidFill>
                  <a:schemeClr val="bg2">
                    <a:lumMod val="10000"/>
                  </a:schemeClr>
                </a:solidFill>
                <a:latin typeface="Dom Casual" charset="0"/>
              </a:rPr>
              <a:t>Clase Gerente (Sub clase) que hereda de la clase Empleado.</a:t>
            </a:r>
          </a:p>
          <a:p>
            <a:pPr marL="0" indent="0" algn="just">
              <a:spcBef>
                <a:spcPct val="0"/>
              </a:spcBef>
              <a:buNone/>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marL="0" indent="0" algn="just">
              <a:spcBef>
                <a:spcPct val="0"/>
              </a:spcBef>
              <a:buNone/>
            </a:pPr>
            <a:r>
              <a:rPr lang="es-ES_tradnl" altLang="es-MX" sz="1600" dirty="0">
                <a:solidFill>
                  <a:schemeClr val="bg2">
                    <a:lumMod val="10000"/>
                  </a:schemeClr>
                </a:solidFill>
                <a:latin typeface="Dom Casual" charset="0"/>
              </a:rPr>
              <a:t>A la vez todos los objetos son de una clase </a:t>
            </a:r>
            <a:r>
              <a:rPr lang="es-ES_tradnl" altLang="es-MX" sz="1600" dirty="0" err="1">
                <a:solidFill>
                  <a:schemeClr val="bg2">
                    <a:lumMod val="10000"/>
                  </a:schemeClr>
                </a:solidFill>
                <a:latin typeface="Dom Casual" charset="0"/>
              </a:rPr>
              <a:t>object</a:t>
            </a:r>
            <a:r>
              <a:rPr lang="es-ES_tradnl" altLang="es-MX" sz="1600" dirty="0">
                <a:solidFill>
                  <a:schemeClr val="bg2">
                    <a:lumMod val="10000"/>
                  </a:schemeClr>
                </a:solidFill>
                <a:latin typeface="Dom Casual" charset="0"/>
              </a:rPr>
              <a:t>, de la cual heredan todas las clases. Es la clase padre de todas las clases (</a:t>
            </a:r>
            <a:r>
              <a:rPr lang="es-ES_tradnl" altLang="es-MX" sz="1600" b="1" dirty="0" err="1">
                <a:solidFill>
                  <a:schemeClr val="bg2">
                    <a:lumMod val="10000"/>
                  </a:schemeClr>
                </a:solidFill>
                <a:latin typeface="Dom Casual" charset="0"/>
              </a:rPr>
              <a:t>class</a:t>
            </a:r>
            <a:r>
              <a:rPr lang="es-ES_tradnl" altLang="es-MX" sz="1600" b="1" dirty="0">
                <a:solidFill>
                  <a:schemeClr val="bg2">
                    <a:lumMod val="10000"/>
                  </a:schemeClr>
                </a:solidFill>
                <a:latin typeface="Dom Casual" charset="0"/>
              </a:rPr>
              <a:t> </a:t>
            </a:r>
            <a:r>
              <a:rPr lang="es-ES_tradnl" altLang="es-MX" sz="1600" b="1" dirty="0" err="1">
                <a:solidFill>
                  <a:schemeClr val="bg2">
                    <a:lumMod val="10000"/>
                  </a:schemeClr>
                </a:solidFill>
                <a:latin typeface="Dom Casual" charset="0"/>
              </a:rPr>
              <a:t>object</a:t>
            </a:r>
            <a:r>
              <a:rPr lang="es-ES_tradnl" altLang="es-MX" sz="1600" dirty="0">
                <a:solidFill>
                  <a:schemeClr val="bg2">
                    <a:lumMod val="10000"/>
                  </a:schemeClr>
                </a:solidFill>
                <a:latin typeface="Dom Casual" charset="0"/>
              </a:rPr>
              <a:t>) tanto de las incluidas en el propio lenguaje, como de las clases que nosotros creamos.</a:t>
            </a:r>
          </a:p>
        </p:txBody>
      </p:sp>
    </p:spTree>
    <p:extLst>
      <p:ext uri="{BB962C8B-B14F-4D97-AF65-F5344CB8AC3E}">
        <p14:creationId xmlns:p14="http://schemas.microsoft.com/office/powerpoint/2010/main" val="25117953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a:t>
            </a:r>
            <a:r>
              <a:rPr lang="es-ES_tradnl" altLang="es-MX" sz="2000" b="1" dirty="0">
                <a:solidFill>
                  <a:schemeClr val="bg2">
                    <a:lumMod val="10000"/>
                  </a:schemeClr>
                </a:solidFill>
                <a:latin typeface="Dom Casual" charset="0"/>
              </a:rPr>
              <a:t>un mismo objeto puede ser de distintos tipos</a:t>
            </a:r>
            <a:r>
              <a:rPr lang="es-ES_tradnl" altLang="es-MX" sz="2000" dirty="0">
                <a:solidFill>
                  <a:schemeClr val="bg2">
                    <a:lumMod val="10000"/>
                  </a:schemeClr>
                </a:solidFill>
                <a:latin typeface="Dom Casual" charset="0"/>
              </a:rPr>
              <a:t>: heredando de una superclase.</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1398800" y="2038737"/>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algn="just">
              <a:spcBef>
                <a:spcPct val="0"/>
              </a:spcBef>
            </a:pPr>
            <a:r>
              <a:rPr lang="es-ES_tradnl" altLang="es-MX" sz="1600" dirty="0">
                <a:solidFill>
                  <a:schemeClr val="bg2">
                    <a:lumMod val="10000"/>
                  </a:schemeClr>
                </a:solidFill>
                <a:latin typeface="Dom Casual" charset="0"/>
              </a:rPr>
              <a:t>Porque puede ser un objeto de su tipo más específico (Gerente), pero también es un objeto de su tipo más general (Empleado).</a:t>
            </a:r>
          </a:p>
        </p:txBody>
      </p:sp>
    </p:spTree>
    <p:extLst>
      <p:ext uri="{BB962C8B-B14F-4D97-AF65-F5344CB8AC3E}">
        <p14:creationId xmlns:p14="http://schemas.microsoft.com/office/powerpoint/2010/main" val="16665668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8" y="1196752"/>
            <a:ext cx="7704856" cy="3672408"/>
          </a:xfrm>
        </p:spPr>
        <p:txBody>
          <a:bodyPr>
            <a:normAutofit/>
          </a:bodyPr>
          <a:lstStyle/>
          <a:p>
            <a:pPr marL="0" indent="0">
              <a:lnSpc>
                <a:spcPct val="120000"/>
              </a:lnSpc>
              <a:spcBef>
                <a:spcPts val="600"/>
              </a:spcBef>
              <a:buNone/>
            </a:pPr>
            <a:r>
              <a:rPr lang="es-ES_tradnl" altLang="es-MX" sz="2000" dirty="0">
                <a:latin typeface="Dom Casual" charset="0"/>
              </a:rPr>
              <a:t>Los objetos tienen </a:t>
            </a:r>
            <a:r>
              <a:rPr lang="es-ES_tradnl" altLang="es-MX" sz="2000" b="1" dirty="0">
                <a:solidFill>
                  <a:schemeClr val="accent6">
                    <a:lumMod val="75000"/>
                  </a:schemeClr>
                </a:solidFill>
                <a:latin typeface="Dom Casual" charset="0"/>
              </a:rPr>
              <a:t>datos (atributos)</a:t>
            </a:r>
            <a:r>
              <a:rPr lang="es-ES_tradnl" altLang="es-MX" sz="2000" dirty="0">
                <a:solidFill>
                  <a:schemeClr val="accent6">
                    <a:lumMod val="75000"/>
                  </a:schemeClr>
                </a:solidFill>
                <a:latin typeface="Dom Casual" charset="0"/>
              </a:rPr>
              <a:t> </a:t>
            </a:r>
            <a:r>
              <a:rPr lang="es-ES_tradnl" altLang="es-MX" sz="2000" dirty="0">
                <a:latin typeface="Dom Casual" charset="0"/>
              </a:rPr>
              <a:t>y </a:t>
            </a:r>
            <a:r>
              <a:rPr lang="es-ES_tradnl" altLang="es-MX" sz="2000" b="1" dirty="0">
                <a:solidFill>
                  <a:schemeClr val="accent6">
                    <a:lumMod val="75000"/>
                  </a:schemeClr>
                </a:solidFill>
                <a:latin typeface="Dom Casual" charset="0"/>
              </a:rPr>
              <a:t>métodos.</a:t>
            </a:r>
          </a:p>
          <a:p>
            <a:pPr>
              <a:lnSpc>
                <a:spcPct val="120000"/>
              </a:lnSpc>
              <a:buFontTx/>
              <a:buNone/>
            </a:pPr>
            <a:r>
              <a:rPr lang="es-ES_tradnl" altLang="es-MX" sz="2000" dirty="0">
                <a:latin typeface="Dom Casual" charset="0"/>
              </a:rPr>
              <a:t>Los objetos de la misma clase tienen los mismos </a:t>
            </a:r>
            <a:r>
              <a:rPr lang="es-ES_tradnl" altLang="es-MX" sz="2000" b="1" dirty="0">
                <a:latin typeface="Dom Casual" charset="0"/>
              </a:rPr>
              <a:t>atributos</a:t>
            </a:r>
            <a:r>
              <a:rPr lang="es-ES_tradnl" altLang="es-MX" sz="2000" dirty="0">
                <a:latin typeface="Dom Casual" charset="0"/>
              </a:rPr>
              <a:t> y </a:t>
            </a:r>
            <a:r>
              <a:rPr lang="es-ES_tradnl" altLang="es-MX" sz="2000" b="1" dirty="0">
                <a:latin typeface="Dom Casual" charset="0"/>
              </a:rPr>
              <a:t>métodos.</a:t>
            </a:r>
          </a:p>
          <a:p>
            <a:pPr>
              <a:lnSpc>
                <a:spcPct val="120000"/>
              </a:lnSpc>
              <a:buFontTx/>
              <a:buNone/>
            </a:pPr>
            <a:r>
              <a:rPr lang="es-ES_tradnl" altLang="es-MX" sz="2000" dirty="0">
                <a:latin typeface="Dom Casual" charset="0"/>
              </a:rPr>
              <a:t>Los objetos envían y reciben mensajes para invocar acciones.</a:t>
            </a:r>
          </a:p>
        </p:txBody>
      </p:sp>
      <p:pic>
        <p:nvPicPr>
          <p:cNvPr id="6" name="Imagen 5" descr="Diagrama&#10;&#10;Descripción generada automáticamente">
            <a:extLst>
              <a:ext uri="{FF2B5EF4-FFF2-40B4-BE49-F238E27FC236}">
                <a16:creationId xmlns:a16="http://schemas.microsoft.com/office/drawing/2014/main" id="{3954CB45-8484-4905-A209-8E1A88E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52936"/>
            <a:ext cx="5904656" cy="3709513"/>
          </a:xfrm>
          <a:prstGeom prst="rect">
            <a:avLst/>
          </a:prstGeom>
        </p:spPr>
      </p:pic>
    </p:spTree>
    <p:extLst>
      <p:ext uri="{BB962C8B-B14F-4D97-AF65-F5344CB8AC3E}">
        <p14:creationId xmlns:p14="http://schemas.microsoft.com/office/powerpoint/2010/main" val="219328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755576" y="2060848"/>
            <a:ext cx="3600400" cy="4032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600" b="1" dirty="0">
                <a:solidFill>
                  <a:schemeClr val="bg2">
                    <a:lumMod val="10000"/>
                  </a:schemeClr>
                </a:solidFill>
                <a:latin typeface="Dom Casual" charset="0"/>
              </a:rPr>
              <a:t>Ejemplo: </a:t>
            </a:r>
            <a:r>
              <a:rPr lang="es-ES_tradnl" altLang="es-MX" sz="1600" dirty="0">
                <a:solidFill>
                  <a:schemeClr val="bg2">
                    <a:lumMod val="10000"/>
                  </a:schemeClr>
                </a:solidFill>
                <a:latin typeface="Dom Casual" charset="0"/>
              </a:rPr>
              <a:t>Un sistema de gestión de recursos humanos</a:t>
            </a:r>
          </a:p>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Porque a pesar de que la clase hija, hereda todos los métodos de la clase padre, podría darse el caso de que la clase hija </a:t>
            </a:r>
            <a:r>
              <a:rPr lang="es-ES_tradnl" altLang="es-MX" sz="1600" dirty="0" err="1">
                <a:solidFill>
                  <a:schemeClr val="bg2">
                    <a:lumMod val="10000"/>
                  </a:schemeClr>
                </a:solidFill>
                <a:latin typeface="Dom Casual" charset="0"/>
              </a:rPr>
              <a:t>reimplemente</a:t>
            </a:r>
            <a:r>
              <a:rPr lang="es-ES_tradnl" altLang="es-MX" sz="1600" dirty="0">
                <a:solidFill>
                  <a:schemeClr val="bg2">
                    <a:lumMod val="10000"/>
                  </a:schemeClr>
                </a:solidFill>
                <a:latin typeface="Dom Casual" charset="0"/>
              </a:rPr>
              <a:t> uno de esos métodos (los sobrescriba)</a:t>
            </a:r>
          </a:p>
          <a:p>
            <a:pPr algn="just">
              <a:spcBef>
                <a:spcPct val="0"/>
              </a:spcBef>
            </a:pPr>
            <a:r>
              <a:rPr lang="es-ES_tradnl" altLang="es-MX" sz="1600" dirty="0">
                <a:solidFill>
                  <a:schemeClr val="bg2">
                    <a:lumMod val="10000"/>
                  </a:schemeClr>
                </a:solidFill>
                <a:latin typeface="Dom Casual" charset="0"/>
              </a:rPr>
              <a:t>Entonces cuando tengamos un objeto de tipo Gerente y llamemos al método calcular sueldo se va a estar usando la versión </a:t>
            </a:r>
            <a:r>
              <a:rPr lang="es-ES_tradnl" altLang="es-MX" sz="1600" dirty="0" err="1">
                <a:solidFill>
                  <a:schemeClr val="bg2">
                    <a:lumMod val="10000"/>
                  </a:schemeClr>
                </a:solidFill>
                <a:latin typeface="Dom Casual" charset="0"/>
              </a:rPr>
              <a:t>calcularSueldo</a:t>
            </a:r>
            <a:r>
              <a:rPr lang="es-ES_tradnl" altLang="es-MX" sz="1600" dirty="0">
                <a:solidFill>
                  <a:schemeClr val="bg2">
                    <a:lumMod val="10000"/>
                  </a:schemeClr>
                </a:solidFill>
                <a:latin typeface="Dom Casual" charset="0"/>
              </a:rPr>
              <a:t> de la clase Gerente, la versión reescrita y no el calcular sueldo de la clase padre.</a:t>
            </a:r>
          </a:p>
          <a:p>
            <a:pPr algn="just">
              <a:spcBef>
                <a:spcPct val="0"/>
              </a:spcBef>
            </a:pPr>
            <a:endParaRPr lang="es-ES_tradnl" altLang="es-MX" sz="1600" dirty="0">
              <a:solidFill>
                <a:schemeClr val="bg2">
                  <a:lumMod val="10000"/>
                </a:schemeClr>
              </a:solidFill>
              <a:latin typeface="Dom Casual" charset="0"/>
            </a:endParaRPr>
          </a:p>
        </p:txBody>
      </p:sp>
      <p:sp>
        <p:nvSpPr>
          <p:cNvPr id="9" name="CuadroTexto 8">
            <a:extLst>
              <a:ext uri="{FF2B5EF4-FFF2-40B4-BE49-F238E27FC236}">
                <a16:creationId xmlns:a16="http://schemas.microsoft.com/office/drawing/2014/main" id="{9EC34A6F-60E9-4E7C-B2DF-462B189806A2}"/>
              </a:ext>
            </a:extLst>
          </p:cNvPr>
          <p:cNvSpPr txBox="1"/>
          <p:nvPr/>
        </p:nvSpPr>
        <p:spPr>
          <a:xfrm>
            <a:off x="755576" y="1154738"/>
            <a:ext cx="7746329" cy="923330"/>
          </a:xfrm>
          <a:prstGeom prst="rect">
            <a:avLst/>
          </a:prstGeom>
          <a:noFill/>
        </p:spPr>
        <p:txBody>
          <a:bodyPr wrap="square">
            <a:spAutoFit/>
          </a:bodyPr>
          <a:lstStyle/>
          <a:p>
            <a:pPr algn="just">
              <a:spcBef>
                <a:spcPct val="0"/>
              </a:spcBef>
            </a:pPr>
            <a:r>
              <a:rPr lang="es-ES_tradnl" altLang="es-MX" sz="1800" dirty="0">
                <a:solidFill>
                  <a:schemeClr val="bg2">
                    <a:lumMod val="10000"/>
                  </a:schemeClr>
                </a:solidFill>
                <a:latin typeface="Dom Casual" charset="0"/>
              </a:rPr>
              <a:t>Un mismo método (dentro de un objeto o una clase) puede tomar “varias formas”: puede </a:t>
            </a:r>
            <a:r>
              <a:rPr lang="es-ES_tradnl" altLang="es-MX" sz="1800" dirty="0" err="1">
                <a:solidFill>
                  <a:schemeClr val="bg2">
                    <a:lumMod val="10000"/>
                  </a:schemeClr>
                </a:solidFill>
                <a:latin typeface="Dom Casual" charset="0"/>
              </a:rPr>
              <a:t>reimplementarse</a:t>
            </a:r>
            <a:r>
              <a:rPr lang="es-ES_tradnl" altLang="es-MX" sz="1800" dirty="0">
                <a:solidFill>
                  <a:schemeClr val="bg2">
                    <a:lumMod val="10000"/>
                  </a:schemeClr>
                </a:solidFill>
                <a:latin typeface="Dom Casual" charset="0"/>
              </a:rPr>
              <a:t> en una subclase, o puede reescribirse con distintos parámetros y valor de retorno.</a:t>
            </a:r>
          </a:p>
        </p:txBody>
      </p:sp>
    </p:spTree>
    <p:extLst>
      <p:ext uri="{BB962C8B-B14F-4D97-AF65-F5344CB8AC3E}">
        <p14:creationId xmlns:p14="http://schemas.microsoft.com/office/powerpoint/2010/main" val="8497942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6489898" y="908720"/>
            <a:ext cx="2114550" cy="2447925"/>
          </a:xfrm>
          <a:prstGeom prst="rect">
            <a:avLst/>
          </a:prstGeom>
        </p:spPr>
      </p:pic>
      <p:sp>
        <p:nvSpPr>
          <p:cNvPr id="9" name="CuadroTexto 8">
            <a:extLst>
              <a:ext uri="{FF2B5EF4-FFF2-40B4-BE49-F238E27FC236}">
                <a16:creationId xmlns:a16="http://schemas.microsoft.com/office/drawing/2014/main" id="{9EC34A6F-60E9-4E7C-B2DF-462B189806A2}"/>
              </a:ext>
            </a:extLst>
          </p:cNvPr>
          <p:cNvSpPr txBox="1"/>
          <p:nvPr/>
        </p:nvSpPr>
        <p:spPr>
          <a:xfrm>
            <a:off x="539552" y="4265365"/>
            <a:ext cx="7746329" cy="2092881"/>
          </a:xfrm>
          <a:prstGeom prst="rect">
            <a:avLst/>
          </a:prstGeom>
          <a:noFill/>
        </p:spPr>
        <p:txBody>
          <a:bodyPr wrap="square">
            <a:spAutoFit/>
          </a:bodyPr>
          <a:lstStyle/>
          <a:p>
            <a:pPr algn="just">
              <a:spcBef>
                <a:spcPct val="0"/>
              </a:spcBef>
            </a:pPr>
            <a:r>
              <a:rPr lang="es-ES_tradnl" altLang="es-MX" sz="1400" dirty="0">
                <a:solidFill>
                  <a:schemeClr val="bg2">
                    <a:lumMod val="10000"/>
                  </a:schemeClr>
                </a:solidFill>
                <a:latin typeface="Dom Casual" charset="0"/>
              </a:rPr>
              <a:t>Un ejemplo de sobreescritura de métodos:</a:t>
            </a:r>
          </a:p>
          <a:p>
            <a:pPr algn="just">
              <a:spcBef>
                <a:spcPct val="0"/>
              </a:spcBef>
            </a:pPr>
            <a:r>
              <a:rPr lang="es-ES_tradnl" altLang="es-MX" sz="1400" dirty="0">
                <a:solidFill>
                  <a:schemeClr val="bg2">
                    <a:lumMod val="10000"/>
                  </a:schemeClr>
                </a:solidFill>
                <a:latin typeface="Dom Casual" charset="0"/>
              </a:rPr>
              <a:t>La clase Empleado y la clase Gerente que hereda de la clase Empleado.</a:t>
            </a:r>
          </a:p>
          <a:p>
            <a:pPr algn="just">
              <a:spcBef>
                <a:spcPct val="0"/>
              </a:spcBef>
            </a:pPr>
            <a:r>
              <a:rPr lang="es-ES_tradnl" altLang="es-MX" sz="1400" dirty="0">
                <a:solidFill>
                  <a:schemeClr val="bg2">
                    <a:lumMod val="10000"/>
                  </a:schemeClr>
                </a:solidFill>
                <a:latin typeface="Dom Casual" charset="0"/>
              </a:rPr>
              <a:t>La clase Empleado tiene su constructor con determinados atributos y como la clase Gerente no la </a:t>
            </a:r>
            <a:r>
              <a:rPr lang="es-ES_tradnl" altLang="es-MX" sz="1400" dirty="0" err="1">
                <a:solidFill>
                  <a:schemeClr val="bg2">
                    <a:lumMod val="10000"/>
                  </a:schemeClr>
                </a:solidFill>
                <a:latin typeface="Dom Casual" charset="0"/>
              </a:rPr>
              <a:t>reimplementa</a:t>
            </a:r>
            <a:r>
              <a:rPr lang="es-ES_tradnl" altLang="es-MX" sz="1400" dirty="0">
                <a:solidFill>
                  <a:schemeClr val="bg2">
                    <a:lumMod val="10000"/>
                  </a:schemeClr>
                </a:solidFill>
                <a:latin typeface="Dom Casual" charset="0"/>
              </a:rPr>
              <a:t> entonces hereda todos estos mismos atributos. La clase empleado tiene su propio calcular sueldo y la clase Gerente tiene su propio método calcular sueldo. De esta manera, si la clase Gerente no tuviera su propio método </a:t>
            </a:r>
            <a:r>
              <a:rPr lang="es-ES_tradnl" altLang="es-MX" sz="1400" dirty="0" err="1">
                <a:solidFill>
                  <a:schemeClr val="bg2">
                    <a:lumMod val="10000"/>
                  </a:schemeClr>
                </a:solidFill>
                <a:latin typeface="Dom Casual" charset="0"/>
              </a:rPr>
              <a:t>calcularSueldo</a:t>
            </a:r>
            <a:r>
              <a:rPr lang="es-ES_tradnl" altLang="es-MX" sz="1400" dirty="0">
                <a:solidFill>
                  <a:schemeClr val="bg2">
                    <a:lumMod val="10000"/>
                  </a:schemeClr>
                </a:solidFill>
                <a:latin typeface="Dom Casual" charset="0"/>
              </a:rPr>
              <a:t> heredaría el método </a:t>
            </a:r>
            <a:r>
              <a:rPr lang="es-ES_tradnl" altLang="es-MX" sz="1400" dirty="0" err="1">
                <a:solidFill>
                  <a:schemeClr val="bg2">
                    <a:lumMod val="10000"/>
                  </a:schemeClr>
                </a:solidFill>
                <a:latin typeface="Dom Casual" charset="0"/>
              </a:rPr>
              <a:t>calcularSueldo</a:t>
            </a:r>
            <a:r>
              <a:rPr lang="es-ES_tradnl" altLang="es-MX" sz="1400" dirty="0">
                <a:solidFill>
                  <a:schemeClr val="bg2">
                    <a:lumMod val="10000"/>
                  </a:schemeClr>
                </a:solidFill>
                <a:latin typeface="Dom Casual" charset="0"/>
              </a:rPr>
              <a:t> de la clase padre. Pero la clase Gerente tiene su propio método para calcular el sueldo para sus objetos de tipo  Gerente.</a:t>
            </a:r>
          </a:p>
          <a:p>
            <a:pPr algn="just">
              <a:spcBef>
                <a:spcPct val="0"/>
              </a:spcBef>
            </a:pPr>
            <a:endParaRPr lang="es-ES_tradnl" altLang="es-MX" sz="1800" dirty="0">
              <a:solidFill>
                <a:schemeClr val="bg2">
                  <a:lumMod val="10000"/>
                </a:schemeClr>
              </a:solidFill>
              <a:latin typeface="Dom Casual" charset="0"/>
            </a:endParaRPr>
          </a:p>
        </p:txBody>
      </p:sp>
      <p:pic>
        <p:nvPicPr>
          <p:cNvPr id="3" name="Imagen 2">
            <a:extLst>
              <a:ext uri="{FF2B5EF4-FFF2-40B4-BE49-F238E27FC236}">
                <a16:creationId xmlns:a16="http://schemas.microsoft.com/office/drawing/2014/main" id="{C660170A-BAD3-4C72-9D1B-21702F3130A7}"/>
              </a:ext>
            </a:extLst>
          </p:cNvPr>
          <p:cNvPicPr>
            <a:picLocks noChangeAspect="1"/>
          </p:cNvPicPr>
          <p:nvPr/>
        </p:nvPicPr>
        <p:blipFill>
          <a:blip r:embed="rId3"/>
          <a:stretch>
            <a:fillRect/>
          </a:stretch>
        </p:blipFill>
        <p:spPr>
          <a:xfrm>
            <a:off x="539552" y="1154615"/>
            <a:ext cx="3888971" cy="2994465"/>
          </a:xfrm>
          <a:prstGeom prst="rect">
            <a:avLst/>
          </a:prstGeom>
        </p:spPr>
      </p:pic>
    </p:spTree>
    <p:extLst>
      <p:ext uri="{BB962C8B-B14F-4D97-AF65-F5344CB8AC3E}">
        <p14:creationId xmlns:p14="http://schemas.microsoft.com/office/powerpoint/2010/main" val="29529121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779463" y="1196975"/>
            <a:ext cx="7896993" cy="5112345"/>
          </a:xfrm>
        </p:spPr>
        <p:txBody>
          <a:bodyPr>
            <a:normAutofit/>
          </a:body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20000"/>
              </a:lnSpc>
              <a:spcBef>
                <a:spcPct val="0"/>
              </a:spcBef>
            </a:pPr>
            <a:r>
              <a:rPr lang="es-ES_tradnl" altLang="es-MX" sz="2400" dirty="0">
                <a:latin typeface="Dom Casual" charset="0"/>
              </a:rPr>
              <a:t>Es una combinación de datos (variables de instancia o atributos) y acciones (métodos).</a:t>
            </a:r>
          </a:p>
          <a:p>
            <a:pPr>
              <a:lnSpc>
                <a:spcPct val="120000"/>
              </a:lnSpc>
              <a:spcBef>
                <a:spcPct val="0"/>
              </a:spcBef>
            </a:pPr>
            <a:r>
              <a:rPr lang="es-ES_tradnl" altLang="es-MX" sz="2400" dirty="0">
                <a:latin typeface="Dom Casual" charset="0"/>
              </a:rPr>
              <a:t>Estos datos y estas acciones están relacionadas entre sí, de manera que dan sentido al objeto.</a:t>
            </a:r>
          </a:p>
          <a:p>
            <a:pPr>
              <a:lnSpc>
                <a:spcPct val="120000"/>
              </a:lnSpc>
              <a:spcBef>
                <a:spcPct val="0"/>
              </a:spcBef>
            </a:pPr>
            <a:endParaRPr lang="es-ES_tradnl" altLang="es-MX" sz="1600" dirty="0">
              <a:latin typeface="Dom Casual" charset="0"/>
            </a:endParaRPr>
          </a:p>
          <a:p>
            <a:pPr>
              <a:lnSpc>
                <a:spcPct val="120000"/>
              </a:lnSpc>
              <a:spcBef>
                <a:spcPct val="0"/>
              </a:spcBef>
              <a:buFontTx/>
              <a:buNone/>
            </a:pPr>
            <a:r>
              <a:rPr lang="es-ES_tradnl" altLang="es-MX" sz="2400" dirty="0">
                <a:latin typeface="Dom Casual" charset="0"/>
              </a:rPr>
              <a:t>    </a:t>
            </a:r>
            <a:r>
              <a:rPr lang="es-ES_tradnl" altLang="es-MX" sz="2400" b="1" dirty="0">
                <a:latin typeface="Dom Casual" charset="0"/>
              </a:rPr>
              <a:t>Ejemplo: </a:t>
            </a:r>
            <a:r>
              <a:rPr lang="es-ES_tradnl" altLang="es-MX" sz="2400" b="1" dirty="0">
                <a:solidFill>
                  <a:srgbClr val="000099"/>
                </a:solidFill>
                <a:latin typeface="Dom Casual" charset="0"/>
              </a:rPr>
              <a:t>Un globo dibujado en la pantalla</a:t>
            </a:r>
          </a:p>
          <a:p>
            <a:pPr>
              <a:lnSpc>
                <a:spcPct val="120000"/>
              </a:lnSpc>
              <a:spcBef>
                <a:spcPct val="0"/>
              </a:spcBef>
              <a:buFontTx/>
              <a:buNone/>
            </a:pPr>
            <a:endParaRPr lang="es-ES_tradnl" altLang="es-MX" sz="1000" b="1" dirty="0">
              <a:latin typeface="Dom Casual" charset="0"/>
            </a:endParaRPr>
          </a:p>
          <a:p>
            <a:pPr>
              <a:lnSpc>
                <a:spcPct val="120000"/>
              </a:lnSpc>
              <a:spcBef>
                <a:spcPct val="0"/>
              </a:spcBef>
            </a:pPr>
            <a:r>
              <a:rPr lang="es-ES_tradnl" altLang="es-MX" sz="2400" b="1" dirty="0">
                <a:latin typeface="Dom Casual" charset="0"/>
              </a:rPr>
              <a:t>Objeto:</a:t>
            </a:r>
            <a:r>
              <a:rPr lang="es-ES_tradnl" altLang="es-MX" sz="2400" dirty="0">
                <a:latin typeface="Dom Casual" charset="0"/>
              </a:rPr>
              <a:t> globo</a:t>
            </a:r>
          </a:p>
          <a:p>
            <a:pPr>
              <a:lnSpc>
                <a:spcPct val="120000"/>
              </a:lnSpc>
              <a:spcBef>
                <a:spcPct val="0"/>
              </a:spcBef>
            </a:pPr>
            <a:r>
              <a:rPr lang="es-ES_tradnl" altLang="es-MX" sz="2400" b="1" dirty="0">
                <a:latin typeface="Dom Casual" charset="0"/>
              </a:rPr>
              <a:t>Datos/atributos:</a:t>
            </a:r>
            <a:r>
              <a:rPr lang="es-ES_tradnl" altLang="es-MX" sz="2400" dirty="0">
                <a:latin typeface="Dom Casual" charset="0"/>
              </a:rPr>
              <a:t> color, diámetro, coordenadas (x,y) donde será dibujado el globo</a:t>
            </a:r>
          </a:p>
          <a:p>
            <a:pPr>
              <a:lnSpc>
                <a:spcPct val="120000"/>
              </a:lnSpc>
              <a:spcBef>
                <a:spcPct val="0"/>
              </a:spcBef>
            </a:pPr>
            <a:r>
              <a:rPr lang="es-ES_tradnl" altLang="es-MX" sz="2400" b="1" dirty="0">
                <a:latin typeface="Dom Casual" charset="0"/>
              </a:rPr>
              <a:t>Métodos o acciones:</a:t>
            </a:r>
            <a:r>
              <a:rPr lang="es-ES_tradnl" altLang="es-MX" sz="2400" dirty="0">
                <a:latin typeface="Dom Casual" charset="0"/>
              </a:rPr>
              <a:t> dibujaGlobo</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a:extLst>
              <a:ext uri="{FF2B5EF4-FFF2-40B4-BE49-F238E27FC236}">
                <a16:creationId xmlns:a16="http://schemas.microsoft.com/office/drawing/2014/main" id="{4FDBBAAA-5401-457B-96C9-E34CBBA0DF54}"/>
              </a:ext>
            </a:extLst>
          </p:cNvPr>
          <p:cNvSpPr>
            <a:spLocks noGrp="1" noChangeArrowheads="1"/>
          </p:cNvSpPr>
          <p:nvPr>
            <p:ph type="body" sz="half" idx="1"/>
          </p:nvPr>
        </p:nvSpPr>
        <p:spPr>
          <a:xfrm>
            <a:off x="1115616" y="1903267"/>
            <a:ext cx="7560840" cy="3829990"/>
          </a:xfrm>
        </p:spPr>
        <p:txBody>
          <a:bodyPr/>
          <a:lstStyle/>
          <a:p>
            <a:pPr>
              <a:lnSpc>
                <a:spcPct val="120000"/>
              </a:lnSpc>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10000"/>
              </a:lnSpc>
              <a:buFontTx/>
              <a:buAutoNum type="arabicPeriod"/>
            </a:pPr>
            <a:r>
              <a:rPr lang="es-ES_tradnl" altLang="es-MX" sz="2000" dirty="0">
                <a:latin typeface="Dom Casual" charset="0"/>
              </a:rPr>
              <a:t>Primero debemos definir la </a:t>
            </a:r>
            <a:r>
              <a:rPr lang="es-ES_tradnl" altLang="es-MX" sz="2000" b="1" dirty="0">
                <a:solidFill>
                  <a:srgbClr val="FF0000"/>
                </a:solidFill>
                <a:latin typeface="Dom Casual" charset="0"/>
              </a:rPr>
              <a:t>clase</a:t>
            </a:r>
            <a:endParaRPr lang="es-ES_tradnl" altLang="es-MX" sz="2000" dirty="0">
              <a:solidFill>
                <a:srgbClr val="FF0000"/>
              </a:solidFill>
              <a:latin typeface="Dom Casual" charset="0"/>
            </a:endParaRPr>
          </a:p>
          <a:p>
            <a:pPr lvl="1">
              <a:lnSpc>
                <a:spcPct val="110000"/>
              </a:lnSpc>
            </a:pPr>
            <a:r>
              <a:rPr lang="es-ES_tradnl" altLang="es-MX" sz="2000" dirty="0">
                <a:latin typeface="Dom Casual" charset="0"/>
              </a:rPr>
              <a:t>Al crear la clase debemos definir sus variables de instancia o </a:t>
            </a:r>
            <a:r>
              <a:rPr lang="es-ES_tradnl" altLang="es-MX" sz="2000" b="1" dirty="0">
                <a:effectLst>
                  <a:outerShdw blurRad="38100" dist="38100" dir="2700000" algn="tl">
                    <a:srgbClr val="C0C0C0"/>
                  </a:outerShdw>
                </a:effectLst>
                <a:latin typeface="Dom Casual" charset="0"/>
              </a:rPr>
              <a:t>atributos</a:t>
            </a:r>
            <a:r>
              <a:rPr lang="es-ES_tradnl" altLang="es-MX" sz="2000" dirty="0">
                <a:latin typeface="Dom Casual" charset="0"/>
              </a:rPr>
              <a:t>. Debemos preguntarnos </a:t>
            </a:r>
            <a:r>
              <a:rPr lang="es-ES_tradnl" altLang="es-MX" sz="2000" b="1" dirty="0">
                <a:solidFill>
                  <a:schemeClr val="accent5">
                    <a:lumMod val="75000"/>
                  </a:schemeClr>
                </a:solidFill>
                <a:latin typeface="Dom Casual" charset="0"/>
              </a:rPr>
              <a:t>¿Qué datos son necesarios para esta clase?</a:t>
            </a:r>
          </a:p>
          <a:p>
            <a:pPr lvl="1">
              <a:lnSpc>
                <a:spcPct val="110000"/>
              </a:lnSpc>
            </a:pPr>
            <a:r>
              <a:rPr lang="es-ES_tradnl" altLang="es-MX" sz="2000" dirty="0">
                <a:latin typeface="Dom Casual" charset="0"/>
              </a:rPr>
              <a:t>También debemos definir su comportamiento o </a:t>
            </a:r>
            <a:r>
              <a:rPr lang="es-ES_tradnl" altLang="es-MX" sz="2000" b="1" dirty="0">
                <a:effectLst>
                  <a:outerShdw blurRad="38100" dist="38100" dir="2700000" algn="tl">
                    <a:srgbClr val="C0C0C0"/>
                  </a:outerShdw>
                </a:effectLst>
                <a:latin typeface="Dom Casual" charset="0"/>
              </a:rPr>
              <a:t>métodos</a:t>
            </a:r>
            <a:r>
              <a:rPr lang="es-ES_tradnl" altLang="es-MX" sz="2000" dirty="0">
                <a:latin typeface="Dom Casual" charset="0"/>
              </a:rPr>
              <a:t>, es decir, </a:t>
            </a:r>
            <a:r>
              <a:rPr lang="es-ES_tradnl" altLang="es-MX" sz="2000" b="1" dirty="0">
                <a:solidFill>
                  <a:schemeClr val="accent5">
                    <a:lumMod val="75000"/>
                  </a:schemeClr>
                </a:solidFill>
                <a:latin typeface="Dom Casual" charset="0"/>
              </a:rPr>
              <a:t>¿qué pueden hacer los objetos que pertenecen a esta clase?</a:t>
            </a:r>
          </a:p>
          <a:p>
            <a:pPr>
              <a:lnSpc>
                <a:spcPct val="110000"/>
              </a:lnSpc>
              <a:buFontTx/>
              <a:buAutoNum type="arabicPeriod"/>
            </a:pPr>
            <a:r>
              <a:rPr lang="es-ES_tradnl" altLang="es-MX" sz="2000" dirty="0">
                <a:latin typeface="Dom Casual" charset="0"/>
              </a:rPr>
              <a:t>Después debemos crear los </a:t>
            </a:r>
            <a:r>
              <a:rPr lang="es-ES_tradnl" altLang="es-MX" sz="2000" b="1" dirty="0">
                <a:solidFill>
                  <a:srgbClr val="FF3300"/>
                </a:solidFill>
                <a:latin typeface="Dom Casual" charset="0"/>
              </a:rPr>
              <a:t>objetos</a:t>
            </a:r>
            <a:r>
              <a:rPr lang="es-ES_tradnl" altLang="es-MX" sz="2000" dirty="0">
                <a:latin typeface="Dom Casual" charset="0"/>
              </a:rPr>
              <a:t> de la clase que acabo de definir</a:t>
            </a:r>
          </a:p>
        </p:txBody>
      </p:sp>
      <p:sp>
        <p:nvSpPr>
          <p:cNvPr id="430084" name="Rectangle 4">
            <a:extLst>
              <a:ext uri="{FF2B5EF4-FFF2-40B4-BE49-F238E27FC236}">
                <a16:creationId xmlns:a16="http://schemas.microsoft.com/office/drawing/2014/main" id="{F2967D32-B789-47AC-B1D7-C4635D2B5BE7}"/>
              </a:ext>
            </a:extLst>
          </p:cNvPr>
          <p:cNvSpPr>
            <a:spLocks noChangeArrowheads="1"/>
          </p:cNvSpPr>
          <p:nvPr/>
        </p:nvSpPr>
        <p:spPr bwMode="auto">
          <a:xfrm>
            <a:off x="1043608" y="1052736"/>
            <a:ext cx="77866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nchor="ctr"/>
          <a:lstStyle>
            <a:lvl1pPr>
              <a:defRPr sz="3600" b="1">
                <a:solidFill>
                  <a:schemeClr val="tx2"/>
                </a:solidFill>
                <a:latin typeface="Arial" panose="020B0604020202020204" pitchFamily="34" charset="0"/>
              </a:defRPr>
            </a:lvl1pPr>
            <a:lvl2pPr>
              <a:defRPr sz="3600" b="1">
                <a:solidFill>
                  <a:schemeClr val="tx2"/>
                </a:solidFill>
                <a:latin typeface="Arial" panose="020B0604020202020204" pitchFamily="34" charset="0"/>
              </a:defRPr>
            </a:lvl2pPr>
            <a:lvl3pPr>
              <a:defRPr sz="3600" b="1">
                <a:solidFill>
                  <a:schemeClr val="tx2"/>
                </a:solidFill>
                <a:latin typeface="Arial" panose="020B0604020202020204" pitchFamily="34" charset="0"/>
              </a:defRPr>
            </a:lvl3pPr>
            <a:lvl4pPr>
              <a:defRPr sz="3600" b="1">
                <a:solidFill>
                  <a:schemeClr val="tx2"/>
                </a:solidFill>
                <a:latin typeface="Arial" panose="020B0604020202020204" pitchFamily="34" charset="0"/>
              </a:defRPr>
            </a:lvl4pPr>
            <a:lvl5pPr>
              <a:defRPr sz="3600" b="1">
                <a:solidFill>
                  <a:schemeClr val="tx2"/>
                </a:solidFill>
                <a:latin typeface="Arial" panose="020B0604020202020204" pitchFamily="34" charset="0"/>
              </a:defRPr>
            </a:lvl5pPr>
            <a:lvl6pPr marL="457200" fontAlgn="base">
              <a:spcBef>
                <a:spcPct val="0"/>
              </a:spcBef>
              <a:spcAft>
                <a:spcPct val="0"/>
              </a:spcAft>
              <a:defRPr sz="3600" b="1">
                <a:solidFill>
                  <a:schemeClr val="tx2"/>
                </a:solidFill>
                <a:latin typeface="Arial" panose="020B0604020202020204" pitchFamily="34" charset="0"/>
              </a:defRPr>
            </a:lvl6pPr>
            <a:lvl7pPr marL="914400" fontAlgn="base">
              <a:spcBef>
                <a:spcPct val="0"/>
              </a:spcBef>
              <a:spcAft>
                <a:spcPct val="0"/>
              </a:spcAft>
              <a:defRPr sz="3600" b="1">
                <a:solidFill>
                  <a:schemeClr val="tx2"/>
                </a:solidFill>
                <a:latin typeface="Arial" panose="020B0604020202020204" pitchFamily="34" charset="0"/>
              </a:defRPr>
            </a:lvl7pPr>
            <a:lvl8pPr marL="1371600" fontAlgn="base">
              <a:spcBef>
                <a:spcPct val="0"/>
              </a:spcBef>
              <a:spcAft>
                <a:spcPct val="0"/>
              </a:spcAft>
              <a:defRPr sz="3600" b="1">
                <a:solidFill>
                  <a:schemeClr val="tx2"/>
                </a:solidFill>
                <a:latin typeface="Arial" panose="020B0604020202020204" pitchFamily="34" charset="0"/>
              </a:defRPr>
            </a:lvl8pPr>
            <a:lvl9pPr marL="1828800" fontAlgn="base">
              <a:spcBef>
                <a:spcPct val="0"/>
              </a:spcBef>
              <a:spcAft>
                <a:spcPct val="0"/>
              </a:spcAft>
              <a:defRPr sz="3600" b="1">
                <a:solidFill>
                  <a:schemeClr val="tx2"/>
                </a:solidFill>
                <a:latin typeface="Arial" panose="020B0604020202020204" pitchFamily="34" charset="0"/>
              </a:defRPr>
            </a:lvl9pPr>
          </a:lstStyle>
          <a:p>
            <a:pPr>
              <a:lnSpc>
                <a:spcPct val="120000"/>
              </a:lnSpc>
            </a:pPr>
            <a:r>
              <a:rPr lang="es-ES_tradnl" altLang="es-MX" sz="2000" b="0" dirty="0">
                <a:solidFill>
                  <a:schemeClr val="tx1"/>
                </a:solidFill>
                <a:latin typeface="Dom Casual" charset="0"/>
              </a:rPr>
              <a:t>Para definir una clase y crear objetos de esa clase:</a:t>
            </a:r>
          </a:p>
        </p:txBody>
      </p:sp>
      <p:sp>
        <p:nvSpPr>
          <p:cNvPr id="7" name="Rectangle 2">
            <a:extLst>
              <a:ext uri="{FF2B5EF4-FFF2-40B4-BE49-F238E27FC236}">
                <a16:creationId xmlns:a16="http://schemas.microsoft.com/office/drawing/2014/main" id="{BFA6B777-3E97-4672-AFF3-9E6FD792F4D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7" name="Rectangle 3">
            <a:extLst>
              <a:ext uri="{FF2B5EF4-FFF2-40B4-BE49-F238E27FC236}">
                <a16:creationId xmlns:a16="http://schemas.microsoft.com/office/drawing/2014/main" id="{FF4F41FA-E356-49F8-9BB1-3FD25DE5BEE0}"/>
              </a:ext>
            </a:extLst>
          </p:cNvPr>
          <p:cNvSpPr>
            <a:spLocks noGrp="1" noChangeArrowheads="1"/>
          </p:cNvSpPr>
          <p:nvPr>
            <p:ph type="body" idx="1"/>
          </p:nvPr>
        </p:nvSpPr>
        <p:spPr>
          <a:xfrm>
            <a:off x="683418" y="1052736"/>
            <a:ext cx="7921029" cy="5184576"/>
          </a:xfrm>
        </p:spPr>
        <p:txBody>
          <a:bodyPr/>
          <a:lstStyle/>
          <a:p>
            <a:pPr>
              <a:lnSpc>
                <a:spcPct val="110000"/>
              </a:lnSpc>
              <a:spcBef>
                <a:spcPct val="0"/>
              </a:spcBef>
              <a:buFontTx/>
              <a:buNone/>
            </a:pPr>
            <a:r>
              <a:rPr lang="es-ES_tradnl" altLang="es-MX" sz="2800" b="1" dirty="0">
                <a:latin typeface="Dom Casual" charset="0"/>
              </a:rPr>
              <a:t>Ejemplo:</a:t>
            </a:r>
          </a:p>
          <a:p>
            <a:pPr>
              <a:lnSpc>
                <a:spcPct val="110000"/>
              </a:lnSpc>
              <a:spcBef>
                <a:spcPct val="0"/>
              </a:spcBef>
              <a:buFontTx/>
              <a:buNone/>
            </a:pPr>
            <a:endParaRPr lang="es-ES_tradnl" altLang="es-MX" sz="1600" b="1" dirty="0">
              <a:latin typeface="Dom Casual" charset="0"/>
            </a:endParaRPr>
          </a:p>
          <a:p>
            <a:pPr>
              <a:lnSpc>
                <a:spcPct val="120000"/>
              </a:lnSpc>
              <a:spcBef>
                <a:spcPct val="30000"/>
              </a:spcBef>
            </a:pPr>
            <a:r>
              <a:rPr lang="es-ES_tradnl" altLang="es-MX" sz="2400" b="1" dirty="0">
                <a:solidFill>
                  <a:srgbClr val="FF3300"/>
                </a:solidFill>
                <a:effectLst>
                  <a:outerShdw blurRad="38100" dist="38100" dir="2700000" algn="tl">
                    <a:srgbClr val="C0C0C0"/>
                  </a:outerShdw>
                </a:effectLst>
                <a:latin typeface="Dom Casual" charset="0"/>
              </a:rPr>
              <a:t>Clase:</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(Como podrás observar el nombre de la clase lo asociamos con un sustantivo común ya que la clase es la generalización del objeto)</a:t>
            </a:r>
          </a:p>
          <a:p>
            <a:pPr>
              <a:lnSpc>
                <a:spcPct val="120000"/>
              </a:lnSpc>
              <a:spcBef>
                <a:spcPct val="30000"/>
              </a:spcBef>
            </a:pPr>
            <a:r>
              <a:rPr lang="es-ES_tradnl" altLang="es-MX" sz="2400" b="1" dirty="0">
                <a:solidFill>
                  <a:srgbClr val="FF3300"/>
                </a:solidFill>
                <a:latin typeface="Dom Casual" charset="0"/>
              </a:rPr>
              <a:t>Objetos: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globo_azul, globo_rojo, globo_verde</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del objeto lo asociamos con un sustantivo propio)</a:t>
            </a:r>
          </a:p>
          <a:p>
            <a:pPr>
              <a:lnSpc>
                <a:spcPct val="120000"/>
              </a:lnSpc>
              <a:spcBef>
                <a:spcPct val="30000"/>
              </a:spcBef>
            </a:pPr>
            <a:r>
              <a:rPr lang="es-ES_tradnl" altLang="es-MX" sz="2400" b="1" dirty="0">
                <a:solidFill>
                  <a:srgbClr val="FF3300"/>
                </a:solidFill>
                <a:latin typeface="Dom Casual" charset="0"/>
              </a:rPr>
              <a:t>Atributos</a:t>
            </a:r>
            <a:r>
              <a:rPr lang="es-ES_tradnl" altLang="es-MX" sz="2400" b="1" dirty="0">
                <a:latin typeface="Dom Casual" charset="0"/>
              </a:rPr>
              <a:t>:</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x, y, color, diámetro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(son las características que tienen todos los objetos de una clase determinada)</a:t>
            </a:r>
          </a:p>
          <a:p>
            <a:pPr>
              <a:lnSpc>
                <a:spcPct val="120000"/>
              </a:lnSpc>
              <a:spcBef>
                <a:spcPct val="30000"/>
              </a:spcBef>
            </a:pPr>
            <a:r>
              <a:rPr lang="es-ES_tradnl" altLang="es-MX" sz="2400" b="1" dirty="0">
                <a:solidFill>
                  <a:srgbClr val="FF3300"/>
                </a:solidFill>
                <a:latin typeface="Dom Casual" charset="0"/>
              </a:rPr>
              <a:t>Métodos o acciones: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dibujar_globo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 los métodos o comportamientos lo asociamos con un verbo)</a:t>
            </a:r>
          </a:p>
        </p:txBody>
      </p:sp>
      <p:sp>
        <p:nvSpPr>
          <p:cNvPr id="4" name="Rectangle 2">
            <a:extLst>
              <a:ext uri="{FF2B5EF4-FFF2-40B4-BE49-F238E27FC236}">
                <a16:creationId xmlns:a16="http://schemas.microsoft.com/office/drawing/2014/main" id="{963F19AE-7D14-49E9-B5FA-616847A48E1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Forma, Cuadrado&#10;&#10;Descripción generada automáticamente">
            <a:extLst>
              <a:ext uri="{FF2B5EF4-FFF2-40B4-BE49-F238E27FC236}">
                <a16:creationId xmlns:a16="http://schemas.microsoft.com/office/drawing/2014/main" id="{35D24EC0-DA0E-468D-8326-8EB5C200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535" y="1496303"/>
            <a:ext cx="2695575" cy="3810000"/>
          </a:xfrm>
          <a:prstGeom prst="rect">
            <a:avLst/>
          </a:prstGeom>
        </p:spPr>
      </p:pic>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615844" y="1170501"/>
            <a:ext cx="7551738" cy="827087"/>
          </a:xfrm>
        </p:spPr>
        <p:txBody>
          <a:bodyPr>
            <a:normAutofit/>
          </a:bodyPr>
          <a:lstStyle/>
          <a:p>
            <a:pPr algn="l"/>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Otro ejemplo: </a:t>
            </a:r>
            <a:r>
              <a:rPr lang="es-ES_tradnl" altLang="es-MX" sz="2000" dirty="0">
                <a:solidFill>
                  <a:schemeClr val="tx1">
                    <a:lumMod val="95000"/>
                    <a:lumOff val="5000"/>
                  </a:schemeClr>
                </a:solidFill>
                <a:effectLst>
                  <a:outerShdw blurRad="38100" dist="38100" dir="2700000" algn="tl">
                    <a:srgbClr val="C0C0C0"/>
                  </a:outerShdw>
                </a:effectLst>
                <a:latin typeface="Dom Casual" charset="0"/>
              </a:rPr>
              <a:t>clase</a:t>
            </a:r>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 Cuadrado</a:t>
            </a: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
        <p:nvSpPr>
          <p:cNvPr id="9" name="CuadroTexto 8">
            <a:extLst>
              <a:ext uri="{FF2B5EF4-FFF2-40B4-BE49-F238E27FC236}">
                <a16:creationId xmlns:a16="http://schemas.microsoft.com/office/drawing/2014/main" id="{8B7A720D-89D4-4D89-94EE-83FEE3873044}"/>
              </a:ext>
            </a:extLst>
          </p:cNvPr>
          <p:cNvSpPr txBox="1"/>
          <p:nvPr/>
        </p:nvSpPr>
        <p:spPr>
          <a:xfrm>
            <a:off x="620323" y="1951458"/>
            <a:ext cx="4383725" cy="1729704"/>
          </a:xfrm>
          <a:prstGeom prst="rect">
            <a:avLst/>
          </a:prstGeom>
          <a:noFill/>
        </p:spPr>
        <p:txBody>
          <a:bodyPr wrap="square">
            <a:spAutoFit/>
          </a:bodyPr>
          <a:lstStyle/>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Clase: </a:t>
            </a:r>
            <a:r>
              <a:rPr lang="es-ES_tradnl" altLang="es-MX" sz="2000" b="1" dirty="0">
                <a:solidFill>
                  <a:schemeClr val="tx1">
                    <a:lumMod val="95000"/>
                    <a:lumOff val="5000"/>
                  </a:schemeClr>
                </a:solidFill>
                <a:latin typeface="Dom Casual"/>
              </a:rPr>
              <a:t>Cuadrado</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Atributos: </a:t>
            </a:r>
            <a:r>
              <a:rPr lang="es-ES_tradnl" altLang="es-MX" sz="2000" b="1" dirty="0">
                <a:solidFill>
                  <a:schemeClr val="tx1">
                    <a:lumMod val="95000"/>
                    <a:lumOff val="5000"/>
                  </a:schemeClr>
                </a:solidFill>
                <a:latin typeface="Dom Casual"/>
              </a:rPr>
              <a:t>x, y, lado </a:t>
            </a:r>
            <a:r>
              <a:rPr lang="es-ES_tradnl" altLang="es-MX" sz="2000" dirty="0">
                <a:solidFill>
                  <a:schemeClr val="tx1">
                    <a:lumMod val="95000"/>
                    <a:lumOff val="5000"/>
                  </a:schemeClr>
                </a:solidFill>
                <a:latin typeface="Dom Casual"/>
              </a:rPr>
              <a:t>y</a:t>
            </a:r>
            <a:r>
              <a:rPr lang="es-ES_tradnl" altLang="es-MX" sz="2000" b="1" dirty="0">
                <a:solidFill>
                  <a:schemeClr val="tx1">
                    <a:lumMod val="95000"/>
                    <a:lumOff val="5000"/>
                  </a:schemeClr>
                </a:solidFill>
                <a:latin typeface="Dom Casual"/>
              </a:rPr>
              <a:t> color</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Métodos o acciones: </a:t>
            </a:r>
            <a:r>
              <a:rPr lang="es-ES_tradnl" altLang="es-MX" sz="2000" b="1" dirty="0">
                <a:solidFill>
                  <a:schemeClr val="tx1">
                    <a:lumMod val="95000"/>
                    <a:lumOff val="5000"/>
                  </a:schemeClr>
                </a:solidFill>
                <a:latin typeface="Dom Casual"/>
              </a:rPr>
              <a:t>dibuja_cuadrado </a:t>
            </a:r>
            <a:r>
              <a:rPr lang="es-ES_tradnl" altLang="es-MX" sz="2000" dirty="0">
                <a:solidFill>
                  <a:schemeClr val="tx1">
                    <a:lumMod val="95000"/>
                    <a:lumOff val="5000"/>
                  </a:schemeClr>
                </a:solidFill>
                <a:latin typeface="Dom Casual"/>
              </a:rPr>
              <a:t>y </a:t>
            </a:r>
            <a:r>
              <a:rPr lang="es-ES_tradnl" altLang="es-MX" sz="2000" b="1" dirty="0">
                <a:solidFill>
                  <a:schemeClr val="tx1">
                    <a:lumMod val="95000"/>
                    <a:lumOff val="5000"/>
                  </a:schemeClr>
                </a:solidFill>
                <a:latin typeface="Dom Casual"/>
              </a:rPr>
              <a:t>calcula_area</a:t>
            </a:r>
            <a:r>
              <a:rPr lang="es-ES_tradnl" altLang="es-MX" sz="2000" dirty="0">
                <a:solidFill>
                  <a:schemeClr val="tx1">
                    <a:lumMod val="95000"/>
                    <a:lumOff val="5000"/>
                  </a:schemeClr>
                </a:solidFill>
                <a:latin typeface="Dom Casual"/>
              </a:rPr>
              <a:t>.</a:t>
            </a:r>
            <a:endParaRPr lang="es-MX" sz="2000" dirty="0">
              <a:latin typeface="Dom Casual"/>
            </a:endParaRPr>
          </a:p>
        </p:txBody>
      </p:sp>
      <p:sp>
        <p:nvSpPr>
          <p:cNvPr id="434182" name="Text Box 6">
            <a:extLst>
              <a:ext uri="{FF2B5EF4-FFF2-40B4-BE49-F238E27FC236}">
                <a16:creationId xmlns:a16="http://schemas.microsoft.com/office/drawing/2014/main" id="{8FC2E48E-E288-47F4-AC25-4FC765A9E2EE}"/>
              </a:ext>
            </a:extLst>
          </p:cNvPr>
          <p:cNvSpPr txBox="1">
            <a:spLocks noChangeArrowheads="1"/>
          </p:cNvSpPr>
          <p:nvPr/>
        </p:nvSpPr>
        <p:spPr bwMode="auto">
          <a:xfrm>
            <a:off x="6084168" y="5180924"/>
            <a:ext cx="1800225" cy="519112"/>
          </a:xfrm>
          <a:prstGeom prst="rect">
            <a:avLst/>
          </a:prstGeom>
          <a:solidFill>
            <a:schemeClr val="bg1"/>
          </a:solidFill>
          <a:ln>
            <a:noFill/>
          </a:ln>
          <a:effectLst/>
        </p:spPr>
        <p:txBody>
          <a:bodyP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s-MX" altLang="es-MX" sz="2800" b="1" dirty="0">
                <a:effectLst>
                  <a:outerShdw blurRad="38100" dist="38100" dir="2700000" algn="tl">
                    <a:srgbClr val="C0C0C0"/>
                  </a:outerShdw>
                </a:effectLst>
                <a:latin typeface="Arial" panose="020B0604020202020204" pitchFamily="34" charset="0"/>
              </a:rPr>
              <a:t>Objetos</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43001"/>
            <a:ext cx="8280920" cy="770172"/>
          </a:xfrm>
        </p:spPr>
        <p:txBody>
          <a:bodyPr>
            <a:normAutofit fontScale="90000"/>
          </a:bodyPr>
          <a:lstStyle/>
          <a:p>
            <a:pPr algn="l">
              <a:lnSpc>
                <a:spcPct val="150000"/>
              </a:lnSpc>
              <a:spcBef>
                <a:spcPts val="1200"/>
              </a:spcBef>
            </a:pPr>
            <a:r>
              <a:rPr lang="es-ES" altLang="es-MX" sz="1800" dirty="0">
                <a:solidFill>
                  <a:schemeClr val="tx1">
                    <a:lumMod val="95000"/>
                    <a:lumOff val="5000"/>
                  </a:schemeClr>
                </a:solidFill>
                <a:latin typeface="Dom Casual" charset="0"/>
              </a:rPr>
              <a:t>Cada vez que se define una clase en Python, se crea a su vez un tipo nuevo (tipo </a:t>
            </a:r>
            <a:r>
              <a:rPr lang="es-ES" altLang="es-MX" sz="1800" b="1" dirty="0">
                <a:solidFill>
                  <a:schemeClr val="tx1">
                    <a:lumMod val="95000"/>
                    <a:lumOff val="5000"/>
                  </a:schemeClr>
                </a:solidFill>
                <a:latin typeface="Dom Casual" charset="0"/>
              </a:rPr>
              <a:t>int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float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str</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list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tuple…</a:t>
            </a:r>
            <a:r>
              <a:rPr lang="es-ES" altLang="es-MX" sz="1800" dirty="0">
                <a:solidFill>
                  <a:schemeClr val="tx1">
                    <a:lumMod val="95000"/>
                    <a:lumOff val="5000"/>
                  </a:schemeClr>
                </a:solidFill>
                <a:latin typeface="Dom Casual" charset="0"/>
              </a:rPr>
              <a:t>)</a:t>
            </a:r>
            <a:endParaRPr lang="es-ES_tradnl" altLang="es-MX" sz="18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11" name="Imagen 10">
            <a:extLst>
              <a:ext uri="{FF2B5EF4-FFF2-40B4-BE49-F238E27FC236}">
                <a16:creationId xmlns:a16="http://schemas.microsoft.com/office/drawing/2014/main" id="{7DD650B5-F59A-45D1-B1A3-5494C0D93B6A}"/>
              </a:ext>
            </a:extLst>
          </p:cNvPr>
          <p:cNvPicPr>
            <a:picLocks noChangeAspect="1"/>
          </p:cNvPicPr>
          <p:nvPr/>
        </p:nvPicPr>
        <p:blipFill>
          <a:blip r:embed="rId3"/>
          <a:stretch>
            <a:fillRect/>
          </a:stretch>
        </p:blipFill>
        <p:spPr>
          <a:xfrm>
            <a:off x="3059832" y="1844824"/>
            <a:ext cx="5500223" cy="4430191"/>
          </a:xfrm>
          <a:prstGeom prst="rect">
            <a:avLst/>
          </a:prstGeom>
        </p:spPr>
      </p:pic>
      <p:sp>
        <p:nvSpPr>
          <p:cNvPr id="14" name="Rectangle 2">
            <a:extLst>
              <a:ext uri="{FF2B5EF4-FFF2-40B4-BE49-F238E27FC236}">
                <a16:creationId xmlns:a16="http://schemas.microsoft.com/office/drawing/2014/main" id="{98A9BE75-84DA-4969-88EB-5F789CE4F31B}"/>
              </a:ext>
            </a:extLst>
          </p:cNvPr>
          <p:cNvSpPr txBox="1">
            <a:spLocks noChangeArrowheads="1"/>
          </p:cNvSpPr>
          <p:nvPr/>
        </p:nvSpPr>
        <p:spPr>
          <a:xfrm>
            <a:off x="431540" y="1948759"/>
            <a:ext cx="2628292" cy="37662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ts val="1200"/>
              </a:spcBef>
            </a:pPr>
            <a:r>
              <a:rPr lang="es-ES" altLang="es-MX" sz="1600" dirty="0">
                <a:solidFill>
                  <a:schemeClr val="tx1">
                    <a:lumMod val="95000"/>
                    <a:lumOff val="5000"/>
                  </a:schemeClr>
                </a:solidFill>
                <a:latin typeface="Dom Casual" charset="0"/>
              </a:rPr>
              <a:t>Para definir una clase en Python se utiliza la palabra reservada </a:t>
            </a:r>
            <a:r>
              <a:rPr lang="es-ES" altLang="es-MX" sz="1600" b="1" dirty="0">
                <a:solidFill>
                  <a:schemeClr val="accent6">
                    <a:lumMod val="75000"/>
                  </a:schemeClr>
                </a:solidFill>
                <a:latin typeface="Dom Casual" charset="0"/>
              </a:rPr>
              <a:t>class</a:t>
            </a:r>
            <a:r>
              <a:rPr lang="es-ES" altLang="es-MX" sz="1600" dirty="0">
                <a:solidFill>
                  <a:schemeClr val="tx1">
                    <a:lumMod val="95000"/>
                    <a:lumOff val="5000"/>
                  </a:schemeClr>
                </a:solidFill>
                <a:latin typeface="Dom Casual" charset="0"/>
              </a:rPr>
              <a:t>. </a:t>
            </a:r>
          </a:p>
          <a:p>
            <a:pPr algn="l">
              <a:lnSpc>
                <a:spcPct val="150000"/>
              </a:lnSpc>
              <a:spcBef>
                <a:spcPts val="1200"/>
              </a:spcBef>
            </a:pPr>
            <a:r>
              <a:rPr lang="es-ES" altLang="es-MX" sz="1600" dirty="0">
                <a:solidFill>
                  <a:schemeClr val="tx1">
                    <a:lumMod val="95000"/>
                    <a:lumOff val="5000"/>
                  </a:schemeClr>
                </a:solidFill>
                <a:latin typeface="Dom Casual" charset="0"/>
              </a:rPr>
              <a:t>El siguiente esquema visualiza los elementos principales que componen una clase. </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202592493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15617"/>
            <a:ext cx="8280920" cy="585191"/>
          </a:xfrm>
        </p:spPr>
        <p:txBody>
          <a:bodyPr>
            <a:normAutofit/>
          </a:bodyPr>
          <a:lstStyle/>
          <a:p>
            <a:pPr algn="just">
              <a:lnSpc>
                <a:spcPct val="150000"/>
              </a:lnSpc>
            </a:pPr>
            <a:r>
              <a:rPr lang="es-ES" altLang="es-MX" sz="1600" dirty="0">
                <a:solidFill>
                  <a:schemeClr val="tx1">
                    <a:lumMod val="95000"/>
                    <a:lumOff val="5000"/>
                  </a:schemeClr>
                </a:solidFill>
                <a:latin typeface="Dom Casual" charset="0"/>
              </a:rPr>
              <a:t>Este esquema se define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6" name="Imagen 5">
            <a:extLst>
              <a:ext uri="{FF2B5EF4-FFF2-40B4-BE49-F238E27FC236}">
                <a16:creationId xmlns:a16="http://schemas.microsoft.com/office/drawing/2014/main" id="{33435BC1-AD01-4FA7-B9E6-5B7267A13ED2}"/>
              </a:ext>
            </a:extLst>
          </p:cNvPr>
          <p:cNvPicPr>
            <a:picLocks noChangeAspect="1"/>
          </p:cNvPicPr>
          <p:nvPr/>
        </p:nvPicPr>
        <p:blipFill>
          <a:blip r:embed="rId3"/>
          <a:stretch>
            <a:fillRect/>
          </a:stretch>
        </p:blipFill>
        <p:spPr>
          <a:xfrm>
            <a:off x="3106982" y="1794351"/>
            <a:ext cx="5605478" cy="4514969"/>
          </a:xfrm>
          <a:prstGeom prst="rect">
            <a:avLst/>
          </a:prstGeom>
        </p:spPr>
      </p:pic>
      <p:sp>
        <p:nvSpPr>
          <p:cNvPr id="9" name="Rectangle 2">
            <a:extLst>
              <a:ext uri="{FF2B5EF4-FFF2-40B4-BE49-F238E27FC236}">
                <a16:creationId xmlns:a16="http://schemas.microsoft.com/office/drawing/2014/main" id="{102D4FEC-80EE-463E-A4B2-7087BBE7322F}"/>
              </a:ext>
            </a:extLst>
          </p:cNvPr>
          <p:cNvSpPr txBox="1">
            <a:spLocks noChangeArrowheads="1"/>
          </p:cNvSpPr>
          <p:nvPr/>
        </p:nvSpPr>
        <p:spPr>
          <a:xfrm>
            <a:off x="431540" y="1794351"/>
            <a:ext cx="2484276" cy="23436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s-ES" altLang="es-MX" sz="1600" dirty="0">
                <a:solidFill>
                  <a:schemeClr val="tx1">
                    <a:lumMod val="95000"/>
                    <a:lumOff val="5000"/>
                  </a:schemeClr>
                </a:solidFill>
                <a:latin typeface="Dom Casual" charset="0"/>
              </a:rPr>
              <a:t>La clase establece una serie de </a:t>
            </a:r>
            <a:r>
              <a:rPr lang="es-ES" altLang="es-MX" sz="1600" b="1" dirty="0">
                <a:solidFill>
                  <a:schemeClr val="accent6">
                    <a:lumMod val="75000"/>
                  </a:schemeClr>
                </a:solidFill>
                <a:latin typeface="Dom Casual" charset="0"/>
              </a:rPr>
              <a:t>datos </a:t>
            </a:r>
            <a:r>
              <a:rPr lang="es-ES" altLang="es-MX" sz="1600" dirty="0">
                <a:solidFill>
                  <a:schemeClr val="tx1">
                    <a:lumMod val="95000"/>
                    <a:lumOff val="5000"/>
                  </a:schemeClr>
                </a:solidFill>
                <a:latin typeface="Dom Casual" charset="0"/>
              </a:rPr>
              <a:t>(atributos), como </a:t>
            </a:r>
            <a:r>
              <a:rPr lang="es-ES" altLang="es-MX" sz="1600" b="1" dirty="0">
                <a:solidFill>
                  <a:schemeClr val="tx1">
                    <a:lumMod val="95000"/>
                    <a:lumOff val="5000"/>
                  </a:schemeClr>
                </a:solidFill>
                <a:latin typeface="Dom Casual" charset="0"/>
              </a:rPr>
              <a:t>ruedas</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color</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aceleracion</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velocidad</a:t>
            </a:r>
            <a:r>
              <a:rPr lang="es-ES" altLang="es-MX" sz="1600" dirty="0">
                <a:solidFill>
                  <a:schemeClr val="tx1">
                    <a:lumMod val="95000"/>
                    <a:lumOff val="5000"/>
                  </a:schemeClr>
                </a:solidFill>
                <a:latin typeface="Dom Casual" charset="0"/>
              </a:rPr>
              <a:t> y las </a:t>
            </a:r>
            <a:r>
              <a:rPr lang="es-ES" altLang="es-MX" sz="1600" b="1" dirty="0">
                <a:solidFill>
                  <a:schemeClr val="accent6">
                    <a:lumMod val="75000"/>
                  </a:schemeClr>
                </a:solidFill>
                <a:latin typeface="Dom Casual" charset="0"/>
              </a:rPr>
              <a:t>operaciones</a:t>
            </a:r>
            <a:r>
              <a:rPr lang="es-ES" altLang="es-MX" sz="1600" dirty="0">
                <a:solidFill>
                  <a:schemeClr val="tx1">
                    <a:lumMod val="95000"/>
                    <a:lumOff val="5000"/>
                  </a:schemeClr>
                </a:solidFill>
                <a:latin typeface="Dom Casual" charset="0"/>
              </a:rPr>
              <a:t> (métodos) </a:t>
            </a:r>
            <a:r>
              <a:rPr lang="es-ES" altLang="es-MX" sz="1600" b="1" dirty="0">
                <a:solidFill>
                  <a:schemeClr val="tx1">
                    <a:lumMod val="95000"/>
                    <a:lumOff val="5000"/>
                  </a:schemeClr>
                </a:solidFill>
                <a:latin typeface="Dom Casual" charset="0"/>
              </a:rPr>
              <a:t>acelera()</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a:t>
            </a:r>
            <a:r>
              <a:rPr lang="es-ES" altLang="es-MX" sz="1600" dirty="0">
                <a:solidFill>
                  <a:schemeClr val="tx1">
                    <a:lumMod val="95000"/>
                    <a:lumOff val="5000"/>
                  </a:schemeClr>
                </a:solidFill>
                <a:latin typeface="Dom Casual" charset="0"/>
              </a:rPr>
              <a:t>.</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39466589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911410"/>
            <a:ext cx="8100900" cy="4101766"/>
          </a:xfrm>
        </p:spPr>
        <p:txBody>
          <a:bodyPr>
            <a:normAutofit/>
          </a:bodyPr>
          <a:lstStyle/>
          <a:p>
            <a:pPr algn="l"/>
            <a:r>
              <a:rPr lang="es-ES" altLang="es-MX" sz="1600" dirty="0">
                <a:solidFill>
                  <a:schemeClr val="tx1">
                    <a:lumMod val="95000"/>
                    <a:lumOff val="5000"/>
                  </a:schemeClr>
                </a:solidFill>
                <a:latin typeface="Dom Casual" charset="0"/>
              </a:rPr>
              <a:t>En el siguiente ejemplo se crean dos objetos de tipo Coche:</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c1 </a:t>
            </a:r>
            <a:r>
              <a:rPr lang="es-ES" altLang="es-MX" sz="1600" dirty="0">
                <a:solidFill>
                  <a:schemeClr val="tx1">
                    <a:lumMod val="95000"/>
                    <a:lumOff val="5000"/>
                  </a:schemeClr>
                </a:solidFill>
                <a:latin typeface="Dom Casual" charset="0"/>
              </a:rPr>
              <a:t>= </a:t>
            </a:r>
            <a:r>
              <a:rPr lang="es-ES" altLang="es-MX" sz="1600" b="1" dirty="0">
                <a:solidFill>
                  <a:schemeClr val="accent6">
                    <a:lumMod val="75000"/>
                  </a:schemeClr>
                </a:solidFill>
                <a:latin typeface="Dom Casual" charset="0"/>
              </a:rPr>
              <a:t>Coche('rojo', 20)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print(c1.color)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rojo</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print(c1.ruedas)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 </a:t>
            </a:r>
            <a:r>
              <a:rPr lang="es-ES" altLang="es-MX" sz="1600" b="1" dirty="0">
                <a:solidFill>
                  <a:schemeClr val="accent6">
                    <a:lumMod val="75000"/>
                  </a:schemeClr>
                </a:solidFill>
                <a:latin typeface="Dom Casual" charset="0"/>
              </a:rPr>
              <a:t>Coche('azul', 30)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print(c2.color)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azul</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print(c2.ruedas)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6" name="Rectangle 2">
            <a:extLst>
              <a:ext uri="{FF2B5EF4-FFF2-40B4-BE49-F238E27FC236}">
                <a16:creationId xmlns:a16="http://schemas.microsoft.com/office/drawing/2014/main" id="{A6FC9F71-00E5-43D0-9944-D99205359CE4}"/>
              </a:ext>
            </a:extLst>
          </p:cNvPr>
          <p:cNvSpPr txBox="1">
            <a:spLocks noChangeArrowheads="1"/>
          </p:cNvSpPr>
          <p:nvPr/>
        </p:nvSpPr>
        <p:spPr>
          <a:xfrm>
            <a:off x="395654" y="4983297"/>
            <a:ext cx="8136786" cy="12961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lnSpc>
                <a:spcPts val="3000"/>
              </a:lnSpc>
            </a:pP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y </a:t>
            </a: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son objetos, objetos cuya clase es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Ambos objetos pueden </a:t>
            </a:r>
            <a:r>
              <a:rPr lang="es-ES" altLang="es-MX" sz="1600" b="1" dirty="0">
                <a:solidFill>
                  <a:schemeClr val="tx1">
                    <a:lumMod val="95000"/>
                    <a:lumOff val="5000"/>
                  </a:schemeClr>
                </a:solidFill>
                <a:latin typeface="Dom Casual" charset="0"/>
              </a:rPr>
              <a:t>acelerar</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frenar</a:t>
            </a:r>
            <a:r>
              <a:rPr lang="es-ES" altLang="es-MX" sz="1600" dirty="0">
                <a:solidFill>
                  <a:schemeClr val="tx1">
                    <a:lumMod val="95000"/>
                    <a:lumOff val="5000"/>
                  </a:schemeClr>
                </a:solidFill>
                <a:latin typeface="Dom Casual" charset="0"/>
              </a:rPr>
              <a:t>, porque su clase define estas operaciones y tienen un color, porque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también define este dato. </a:t>
            </a: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es de color rojo, mientras que </a:t>
            </a:r>
            <a:r>
              <a:rPr lang="es-ES" altLang="es-MX" sz="1600" b="1" dirty="0">
                <a:solidFill>
                  <a:srgbClr val="FF0000"/>
                </a:solidFill>
                <a:latin typeface="Dom Casual" charset="0"/>
              </a:rPr>
              <a:t>c2 </a:t>
            </a:r>
            <a:r>
              <a:rPr lang="es-ES" altLang="es-MX" sz="1600" dirty="0">
                <a:solidFill>
                  <a:schemeClr val="tx1">
                    <a:lumMod val="95000"/>
                    <a:lumOff val="5000"/>
                  </a:schemeClr>
                </a:solidFill>
                <a:latin typeface="Dom Casual" charset="0"/>
              </a:rPr>
              <a:t>es de color azul.</a:t>
            </a:r>
            <a:endParaRPr lang="es-ES_tradnl" altLang="es-MX" sz="1600" dirty="0">
              <a:solidFill>
                <a:schemeClr val="tx1">
                  <a:lumMod val="95000"/>
                  <a:lumOff val="5000"/>
                </a:schemeClr>
              </a:solidFill>
              <a:latin typeface="Dom Casual" charset="0"/>
            </a:endParaRPr>
          </a:p>
        </p:txBody>
      </p:sp>
      <p:pic>
        <p:nvPicPr>
          <p:cNvPr id="10" name="Imagen 9">
            <a:extLst>
              <a:ext uri="{FF2B5EF4-FFF2-40B4-BE49-F238E27FC236}">
                <a16:creationId xmlns:a16="http://schemas.microsoft.com/office/drawing/2014/main" id="{51B4ED5C-4EAB-4BB6-B188-BF7088972B35}"/>
              </a:ext>
            </a:extLst>
          </p:cNvPr>
          <p:cNvPicPr>
            <a:picLocks noChangeAspect="1"/>
          </p:cNvPicPr>
          <p:nvPr/>
        </p:nvPicPr>
        <p:blipFill>
          <a:blip r:embed="rId3"/>
          <a:stretch>
            <a:fillRect/>
          </a:stretch>
        </p:blipFill>
        <p:spPr>
          <a:xfrm>
            <a:off x="3419872" y="1614936"/>
            <a:ext cx="4392488" cy="3363673"/>
          </a:xfrm>
          <a:prstGeom prst="rect">
            <a:avLst/>
          </a:prstGeom>
        </p:spPr>
      </p:pic>
    </p:spTree>
    <p:extLst>
      <p:ext uri="{BB962C8B-B14F-4D97-AF65-F5344CB8AC3E}">
        <p14:creationId xmlns:p14="http://schemas.microsoft.com/office/powerpoint/2010/main" val="122754217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53751"/>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5" name="CuadroTexto 4">
            <a:extLst>
              <a:ext uri="{FF2B5EF4-FFF2-40B4-BE49-F238E27FC236}">
                <a16:creationId xmlns:a16="http://schemas.microsoft.com/office/drawing/2014/main" id="{5B9DCBD5-EDB4-472E-80FA-9890151C94A5}"/>
              </a:ext>
            </a:extLst>
          </p:cNvPr>
          <p:cNvSpPr txBox="1"/>
          <p:nvPr/>
        </p:nvSpPr>
        <p:spPr>
          <a:xfrm>
            <a:off x="886631" y="1412776"/>
            <a:ext cx="7272808" cy="1692771"/>
          </a:xfrm>
          <a:prstGeom prst="rect">
            <a:avLst/>
          </a:prstGeom>
          <a:noFill/>
        </p:spPr>
        <p:txBody>
          <a:bodyPr wrap="square" rtlCol="0">
            <a:spAutoFit/>
          </a:bodyPr>
          <a:lstStyle/>
          <a:p>
            <a:pPr algn="just">
              <a:lnSpc>
                <a:spcPct val="150000"/>
              </a:lnSpc>
            </a:pPr>
            <a:r>
              <a:rPr lang="es-ES" sz="1600" dirty="0"/>
              <a:t>Para crear un objeto de una clase determinada, es decir, instanciar una clase, se usa el nombre de la clase y a continuación se añaden paréntesis (como si se llamara a una función).</a:t>
            </a:r>
          </a:p>
          <a:p>
            <a:r>
              <a:rPr lang="es-ES" sz="1600" dirty="0">
                <a:solidFill>
                  <a:schemeClr val="bg1"/>
                </a:solidFill>
              </a:rPr>
              <a:t>.</a:t>
            </a:r>
            <a:br>
              <a:rPr lang="es-ES" sz="1600" dirty="0"/>
            </a:br>
            <a:r>
              <a:rPr lang="es-ES" sz="1600" b="1" dirty="0">
                <a:solidFill>
                  <a:srgbClr val="FF0000"/>
                </a:solidFill>
              </a:rPr>
              <a:t>obj</a:t>
            </a:r>
            <a:r>
              <a:rPr lang="es-ES" sz="1600" dirty="0"/>
              <a:t> = </a:t>
            </a:r>
            <a:r>
              <a:rPr lang="es-ES" sz="1600" b="1" dirty="0">
                <a:solidFill>
                  <a:schemeClr val="accent6">
                    <a:lumMod val="75000"/>
                  </a:schemeClr>
                </a:solidFill>
              </a:rPr>
              <a:t>MiClase()</a:t>
            </a:r>
            <a:endParaRPr lang="es-ES" sz="1600" dirty="0"/>
          </a:p>
        </p:txBody>
      </p:sp>
      <p:sp>
        <p:nvSpPr>
          <p:cNvPr id="6" name="CuadroTexto 5">
            <a:extLst>
              <a:ext uri="{FF2B5EF4-FFF2-40B4-BE49-F238E27FC236}">
                <a16:creationId xmlns:a16="http://schemas.microsoft.com/office/drawing/2014/main" id="{57FA5499-F960-45B8-A4F1-72965E0A367A}"/>
              </a:ext>
            </a:extLst>
          </p:cNvPr>
          <p:cNvSpPr txBox="1"/>
          <p:nvPr/>
        </p:nvSpPr>
        <p:spPr>
          <a:xfrm>
            <a:off x="872459" y="3283201"/>
            <a:ext cx="7272808" cy="792781"/>
          </a:xfrm>
          <a:prstGeom prst="rect">
            <a:avLst/>
          </a:prstGeom>
          <a:noFill/>
        </p:spPr>
        <p:txBody>
          <a:bodyPr wrap="square" rtlCol="0">
            <a:spAutoFit/>
          </a:bodyPr>
          <a:lstStyle/>
          <a:p>
            <a:pPr algn="just">
              <a:lnSpc>
                <a:spcPct val="150000"/>
              </a:lnSpc>
            </a:pPr>
            <a:r>
              <a:rPr lang="es-ES" sz="1600" dirty="0"/>
              <a:t>Este código crea una nueva instancia de la clase </a:t>
            </a:r>
            <a:r>
              <a:rPr lang="es-ES" sz="1600" b="1" dirty="0">
                <a:solidFill>
                  <a:schemeClr val="accent6">
                    <a:lumMod val="75000"/>
                  </a:schemeClr>
                </a:solidFill>
              </a:rPr>
              <a:t>MiClase</a:t>
            </a:r>
            <a:r>
              <a:rPr lang="es-ES" sz="1600" dirty="0"/>
              <a:t> y asigna dicho objeto a la variable </a:t>
            </a:r>
            <a:r>
              <a:rPr lang="es-ES" sz="1600" b="1" dirty="0">
                <a:solidFill>
                  <a:srgbClr val="FF0000"/>
                </a:solidFill>
              </a:rPr>
              <a:t>obj</a:t>
            </a:r>
            <a:r>
              <a:rPr lang="es-ES" sz="1600" dirty="0"/>
              <a:t>. Esto crea un objeto vacío, sin estado.</a:t>
            </a:r>
          </a:p>
        </p:txBody>
      </p:sp>
    </p:spTree>
    <p:extLst>
      <p:ext uri="{BB962C8B-B14F-4D97-AF65-F5344CB8AC3E}">
        <p14:creationId xmlns:p14="http://schemas.microsoft.com/office/powerpoint/2010/main" val="32859346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162EE5E8-4C18-4E53-A702-27C711A901E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302083" name="Rectangle 3">
            <a:extLst>
              <a:ext uri="{FF2B5EF4-FFF2-40B4-BE49-F238E27FC236}">
                <a16:creationId xmlns:a16="http://schemas.microsoft.com/office/drawing/2014/main" id="{0903DEE6-C030-47A6-96ED-AE0DD7388D46}"/>
              </a:ext>
            </a:extLst>
          </p:cNvPr>
          <p:cNvSpPr>
            <a:spLocks noGrp="1" noChangeArrowheads="1"/>
          </p:cNvSpPr>
          <p:nvPr>
            <p:ph type="body" idx="1"/>
          </p:nvPr>
        </p:nvSpPr>
        <p:spPr>
          <a:xfrm>
            <a:off x="683418" y="908720"/>
            <a:ext cx="7777163" cy="4392488"/>
          </a:xfrm>
        </p:spPr>
        <p:txBody>
          <a:bodyPr>
            <a:normAutofit/>
          </a:bodyPr>
          <a:lstStyle/>
          <a:p>
            <a:pPr>
              <a:lnSpc>
                <a:spcPct val="120000"/>
              </a:lnSpc>
              <a:buFontTx/>
              <a:buNone/>
            </a:pPr>
            <a:r>
              <a:rPr lang="es-ES_tradnl" altLang="es-MX" sz="1300" b="1" dirty="0">
                <a:solidFill>
                  <a:srgbClr val="000099"/>
                </a:solidFill>
              </a:rPr>
              <a:t>      </a:t>
            </a:r>
            <a:endParaRPr lang="es-ES_tradnl" altLang="es-MX" sz="1000" b="1" dirty="0">
              <a:solidFill>
                <a:srgbClr val="000099"/>
              </a:solidFill>
              <a:effectLst>
                <a:outerShdw blurRad="38100" dist="38100" dir="2700000" algn="tl">
                  <a:srgbClr val="C0C0C0"/>
                </a:outerShdw>
              </a:effectLst>
              <a:latin typeface="Dom Casual" charset="0"/>
            </a:endParaRPr>
          </a:p>
          <a:p>
            <a:pPr>
              <a:lnSpc>
                <a:spcPct val="110000"/>
              </a:lnSpc>
              <a:spcBef>
                <a:spcPct val="30000"/>
              </a:spcBef>
            </a:pPr>
            <a:r>
              <a:rPr lang="es-ES" altLang="es-MX" sz="2000" dirty="0">
                <a:latin typeface="Dom Casual" charset="0"/>
              </a:rPr>
              <a:t>Una clase es una entidad que define una serie de elementos que determinan un estado (datos) y un comportamiento (operaciones sobre los datos que modifican su estado).</a:t>
            </a:r>
            <a:endParaRPr lang="es-ES_tradnl" altLang="es-MX" sz="2000" dirty="0">
              <a:latin typeface="Dom Casual" charset="0"/>
            </a:endParaRPr>
          </a:p>
          <a:p>
            <a:pPr>
              <a:lnSpc>
                <a:spcPct val="110000"/>
              </a:lnSpc>
              <a:spcBef>
                <a:spcPct val="30000"/>
              </a:spcBef>
            </a:pPr>
            <a:r>
              <a:rPr lang="es-ES_tradnl" altLang="es-MX" sz="2000" dirty="0">
                <a:latin typeface="Dom Casual" charset="0"/>
              </a:rPr>
              <a:t>Es una categoría, una descripción general de las características o atributos propios que comparten un conjunto de entidades u objetos.</a:t>
            </a:r>
          </a:p>
          <a:p>
            <a:pPr>
              <a:lnSpc>
                <a:spcPct val="110000"/>
              </a:lnSpc>
              <a:spcBef>
                <a:spcPct val="30000"/>
              </a:spcBef>
            </a:pPr>
            <a:r>
              <a:rPr lang="es-ES_tradnl" altLang="es-MX" sz="2000" dirty="0">
                <a:latin typeface="Dom Casual" charset="0"/>
              </a:rPr>
              <a:t>Es la categoría o la clasificación que se hace para englobar un conjunto de características acerca de los objetos.</a:t>
            </a:r>
          </a:p>
          <a:p>
            <a:pPr>
              <a:lnSpc>
                <a:spcPct val="110000"/>
              </a:lnSpc>
              <a:spcBef>
                <a:spcPct val="0"/>
              </a:spcBef>
              <a:buFontTx/>
              <a:buNone/>
            </a:pPr>
            <a:endParaRPr lang="es-ES_tradnl" altLang="es-MX" sz="2000" dirty="0">
              <a:latin typeface="Dom Casual" charset="0"/>
            </a:endParaRPr>
          </a:p>
          <a:p>
            <a:pPr>
              <a:lnSpc>
                <a:spcPct val="110000"/>
              </a:lnSpc>
              <a:spcBef>
                <a:spcPct val="0"/>
              </a:spcBef>
              <a:buFontTx/>
              <a:buNone/>
            </a:pPr>
            <a:r>
              <a:rPr lang="es-ES_tradnl" altLang="es-MX" sz="2000" dirty="0">
                <a:latin typeface="Dom Casual" charset="0"/>
              </a:rPr>
              <a:t>     </a:t>
            </a:r>
            <a:r>
              <a:rPr lang="es-ES_tradnl" altLang="es-MX" sz="2000" b="1" dirty="0">
                <a:latin typeface="Dom Casual" charset="0"/>
              </a:rPr>
              <a:t>Ejemplo:</a:t>
            </a:r>
          </a:p>
          <a:p>
            <a:pPr>
              <a:lnSpc>
                <a:spcPct val="110000"/>
              </a:lnSpc>
              <a:spcBef>
                <a:spcPct val="0"/>
              </a:spcBef>
              <a:buFontTx/>
              <a:buNone/>
            </a:pPr>
            <a:r>
              <a:rPr lang="es-ES_tradnl" altLang="es-MX" sz="2000" dirty="0">
                <a:latin typeface="Dom Casual" charset="0"/>
              </a:rPr>
              <a:t>     Los mamíferos son una clase y las características comunes de todos los mamíferos son: Tienen pelo, amamantan a sus crías, etc.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6" name="CuadroTexto 5">
            <a:extLst>
              <a:ext uri="{FF2B5EF4-FFF2-40B4-BE49-F238E27FC236}">
                <a16:creationId xmlns:a16="http://schemas.microsoft.com/office/drawing/2014/main" id="{57FA5499-F960-45B8-A4F1-72965E0A367A}"/>
              </a:ext>
            </a:extLst>
          </p:cNvPr>
          <p:cNvSpPr txBox="1"/>
          <p:nvPr/>
        </p:nvSpPr>
        <p:spPr>
          <a:xfrm>
            <a:off x="488603" y="1052736"/>
            <a:ext cx="8166794" cy="2870273"/>
          </a:xfrm>
          <a:prstGeom prst="rect">
            <a:avLst/>
          </a:prstGeom>
          <a:noFill/>
        </p:spPr>
        <p:txBody>
          <a:bodyPr wrap="square" rtlCol="0">
            <a:spAutoFit/>
          </a:bodyPr>
          <a:lstStyle/>
          <a:p>
            <a:pPr marL="285750" indent="-285750" algn="just">
              <a:lnSpc>
                <a:spcPct val="150000"/>
              </a:lnSpc>
              <a:spcAft>
                <a:spcPts val="600"/>
              </a:spcAft>
              <a:buFont typeface="Arial" panose="020B0604020202020204" pitchFamily="34" charset="0"/>
              <a:buChar char="•"/>
            </a:pPr>
            <a:r>
              <a:rPr lang="es-ES" sz="1600" dirty="0"/>
              <a:t>Sin embargo, hay clases que deben o necesitan crear instancias de objetos con un estado inicial.</a:t>
            </a:r>
          </a:p>
          <a:p>
            <a:pPr marL="285750" indent="-285750" algn="just">
              <a:lnSpc>
                <a:spcPct val="150000"/>
              </a:lnSpc>
              <a:spcAft>
                <a:spcPts val="600"/>
              </a:spcAft>
              <a:buFont typeface="Arial" panose="020B0604020202020204" pitchFamily="34" charset="0"/>
              <a:buChar char="•"/>
            </a:pPr>
            <a:r>
              <a:rPr lang="es-ES" sz="1600" dirty="0"/>
              <a:t>Esto se consigue implementando el método especial </a:t>
            </a:r>
            <a:r>
              <a:rPr lang="es-ES" sz="1600" b="1" dirty="0">
                <a:solidFill>
                  <a:srgbClr val="FF0000"/>
                </a:solidFill>
              </a:rPr>
              <a:t>__init__()</a:t>
            </a:r>
            <a:r>
              <a:rPr lang="es-ES" sz="1600" dirty="0"/>
              <a:t>. Este método es conocido como el constructor de la clase y se invoca cada vez que se instancia un nuevo objeto.</a:t>
            </a:r>
          </a:p>
          <a:p>
            <a:pPr marL="285750" indent="-285750" algn="just">
              <a:lnSpc>
                <a:spcPct val="150000"/>
              </a:lnSpc>
              <a:spcAft>
                <a:spcPts val="600"/>
              </a:spcAft>
              <a:buFont typeface="Arial" panose="020B0604020202020204" pitchFamily="34" charset="0"/>
              <a:buChar char="•"/>
            </a:pPr>
            <a:r>
              <a:rPr lang="es-ES" sz="1600" dirty="0"/>
              <a:t>El método </a:t>
            </a:r>
            <a:r>
              <a:rPr lang="es-ES" sz="1600" b="1" dirty="0">
                <a:solidFill>
                  <a:srgbClr val="FF0000"/>
                </a:solidFill>
              </a:rPr>
              <a:t>__init__()</a:t>
            </a:r>
            <a:r>
              <a:rPr lang="es-ES" sz="1600" dirty="0"/>
              <a:t> establece un primer parámetro especial que se suele llamar </a:t>
            </a:r>
            <a:r>
              <a:rPr lang="es-ES" sz="1600" b="1" dirty="0">
                <a:solidFill>
                  <a:schemeClr val="accent6">
                    <a:lumMod val="75000"/>
                  </a:schemeClr>
                </a:solidFill>
              </a:rPr>
              <a:t>self </a:t>
            </a:r>
            <a:r>
              <a:rPr lang="es-ES" sz="1600" dirty="0"/>
              <a:t>y puede especificar otros parámetros como en las funciones.</a:t>
            </a:r>
          </a:p>
          <a:p>
            <a:pPr marL="285750" indent="-285750" algn="just">
              <a:lnSpc>
                <a:spcPct val="150000"/>
              </a:lnSpc>
              <a:spcAft>
                <a:spcPts val="600"/>
              </a:spcAft>
              <a:buFont typeface="Arial" panose="020B0604020202020204" pitchFamily="34" charset="0"/>
              <a:buChar char="•"/>
            </a:pPr>
            <a:r>
              <a:rPr lang="es-ES" sz="1600" dirty="0"/>
              <a:t>En nuestro caso, el constructor de la clase </a:t>
            </a:r>
            <a:r>
              <a:rPr lang="es-ES" sz="1600" b="1" dirty="0">
                <a:solidFill>
                  <a:schemeClr val="accent5">
                    <a:lumMod val="75000"/>
                  </a:schemeClr>
                </a:solidFill>
              </a:rPr>
              <a:t>Coche</a:t>
            </a:r>
            <a:r>
              <a:rPr lang="es-ES" sz="1600" dirty="0"/>
              <a:t> es el siguiente: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88602" y="5241347"/>
            <a:ext cx="8043837"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Además del parámetro </a:t>
            </a:r>
            <a:r>
              <a:rPr lang="es-ES" sz="1600" b="1" dirty="0">
                <a:solidFill>
                  <a:schemeClr val="accent6">
                    <a:lumMod val="75000"/>
                  </a:schemeClr>
                </a:solidFill>
              </a:rPr>
              <a:t>self</a:t>
            </a:r>
            <a:r>
              <a:rPr lang="es-ES" sz="1600" dirty="0"/>
              <a:t>, se definen los parámetros </a:t>
            </a:r>
            <a:r>
              <a:rPr lang="es-ES" sz="1600" b="1" dirty="0">
                <a:solidFill>
                  <a:schemeClr val="accent6">
                    <a:lumMod val="75000"/>
                  </a:schemeClr>
                </a:solidFill>
              </a:rPr>
              <a:t>color</a:t>
            </a:r>
            <a:r>
              <a:rPr lang="es-ES" sz="1600" dirty="0"/>
              <a:t> y </a:t>
            </a:r>
            <a:r>
              <a:rPr lang="es-ES" sz="1600" b="1" dirty="0">
                <a:solidFill>
                  <a:schemeClr val="accent6">
                    <a:lumMod val="75000"/>
                  </a:schemeClr>
                </a:solidFill>
              </a:rPr>
              <a:t>aceleracion</a:t>
            </a:r>
            <a:r>
              <a:rPr lang="es-ES" sz="1600" dirty="0"/>
              <a:t>, que determinan el estado inicial del objeto de tipo </a:t>
            </a:r>
            <a:r>
              <a:rPr lang="es-ES" sz="1600" b="1" dirty="0">
                <a:solidFill>
                  <a:schemeClr val="accent5">
                    <a:lumMod val="75000"/>
                  </a:schemeClr>
                </a:solidFill>
              </a:rPr>
              <a:t>Coche</a:t>
            </a:r>
            <a:r>
              <a:rPr lang="es-ES" sz="1600" dirty="0"/>
              <a:t>.</a:t>
            </a:r>
          </a:p>
        </p:txBody>
      </p:sp>
      <p:pic>
        <p:nvPicPr>
          <p:cNvPr id="9" name="Imagen 8">
            <a:extLst>
              <a:ext uri="{FF2B5EF4-FFF2-40B4-BE49-F238E27FC236}">
                <a16:creationId xmlns:a16="http://schemas.microsoft.com/office/drawing/2014/main" id="{917813CB-E4B8-46C1-8558-63AE7140883A}"/>
              </a:ext>
            </a:extLst>
          </p:cNvPr>
          <p:cNvPicPr>
            <a:picLocks noChangeAspect="1"/>
          </p:cNvPicPr>
          <p:nvPr/>
        </p:nvPicPr>
        <p:blipFill>
          <a:blip r:embed="rId3"/>
          <a:stretch>
            <a:fillRect/>
          </a:stretch>
        </p:blipFill>
        <p:spPr>
          <a:xfrm>
            <a:off x="827584" y="3965727"/>
            <a:ext cx="3312368" cy="1241022"/>
          </a:xfrm>
          <a:prstGeom prst="rect">
            <a:avLst/>
          </a:prstGeom>
        </p:spPr>
      </p:pic>
    </p:spTree>
    <p:extLst>
      <p:ext uri="{BB962C8B-B14F-4D97-AF65-F5344CB8AC3E}">
        <p14:creationId xmlns:p14="http://schemas.microsoft.com/office/powerpoint/2010/main" val="168515856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755575" y="1150292"/>
            <a:ext cx="7632848" cy="1569660"/>
          </a:xfrm>
          <a:prstGeom prst="rect">
            <a:avLst/>
          </a:prstGeom>
          <a:noFill/>
        </p:spPr>
        <p:txBody>
          <a:bodyPr wrap="square" rtlCol="0">
            <a:spAutoFit/>
          </a:bodyPr>
          <a:lstStyle/>
          <a:p>
            <a:pPr>
              <a:lnSpc>
                <a:spcPct val="150000"/>
              </a:lnSpc>
            </a:pPr>
            <a:r>
              <a:rPr lang="es-ES" sz="1600" dirty="0"/>
              <a:t>En este caso, para instanciar un objeto de tipo </a:t>
            </a:r>
            <a:r>
              <a:rPr lang="es-ES" sz="1600" b="1" dirty="0">
                <a:solidFill>
                  <a:schemeClr val="accent5">
                    <a:lumMod val="75000"/>
                  </a:schemeClr>
                </a:solidFill>
              </a:rPr>
              <a:t>Coche</a:t>
            </a:r>
            <a:r>
              <a:rPr lang="es-ES" sz="1600" dirty="0"/>
              <a:t>, debemos pasar como argumentos el </a:t>
            </a:r>
            <a:r>
              <a:rPr lang="es-ES" sz="1600" b="1" dirty="0"/>
              <a:t>color </a:t>
            </a:r>
            <a:r>
              <a:rPr lang="es-ES" sz="1600" dirty="0"/>
              <a:t>y la </a:t>
            </a:r>
            <a:r>
              <a:rPr lang="es-ES" sz="1600" b="1" dirty="0"/>
              <a:t>aceleración </a:t>
            </a:r>
            <a:r>
              <a:rPr lang="es-ES" sz="1600" dirty="0"/>
              <a:t>como vimos en el ejemplo:</a:t>
            </a:r>
          </a:p>
          <a:p>
            <a:endParaRPr lang="es-MX" sz="1600" b="0" i="0" dirty="0">
              <a:solidFill>
                <a:srgbClr val="000000"/>
              </a:solidFill>
              <a:effectLst/>
              <a:latin typeface="Source Code Pro" panose="020B0509030403020204" pitchFamily="49" charset="0"/>
            </a:endParaRPr>
          </a:p>
          <a:p>
            <a:r>
              <a:rPr lang="es-MX" sz="1600" b="0" i="0" dirty="0">
                <a:solidFill>
                  <a:srgbClr val="000000"/>
                </a:solidFill>
                <a:effectLst/>
                <a:latin typeface="Source Code Pro" panose="020B0509030403020204" pitchFamily="49" charset="0"/>
              </a:rPr>
              <a:t>c1 = </a:t>
            </a:r>
            <a:r>
              <a:rPr lang="es-MX" sz="1600" b="0" i="0" dirty="0">
                <a:solidFill>
                  <a:srgbClr val="0086B3"/>
                </a:solidFill>
                <a:effectLst/>
                <a:latin typeface="Source Code Pro" panose="020B0509030403020204" pitchFamily="49" charset="0"/>
              </a:rPr>
              <a:t>Coche</a:t>
            </a:r>
            <a:r>
              <a:rPr lang="es-MX" sz="1600" b="0" i="0" dirty="0">
                <a:solidFill>
                  <a:srgbClr val="777777"/>
                </a:solidFill>
                <a:effectLst/>
                <a:latin typeface="Source Code Pro" panose="020B0509030403020204" pitchFamily="49" charset="0"/>
              </a:rPr>
              <a:t>(</a:t>
            </a:r>
            <a:r>
              <a:rPr lang="es-MX" sz="1600" b="0" i="0" dirty="0">
                <a:solidFill>
                  <a:srgbClr val="DD1144"/>
                </a:solidFill>
                <a:effectLst/>
                <a:latin typeface="Source Code Pro" panose="020B0509030403020204" pitchFamily="49" charset="0"/>
              </a:rPr>
              <a:t>'rojo'</a:t>
            </a:r>
            <a:r>
              <a:rPr lang="es-MX" sz="1600" b="0" i="0" dirty="0">
                <a:solidFill>
                  <a:srgbClr val="000000"/>
                </a:solidFill>
                <a:effectLst/>
                <a:latin typeface="Source Code Pro" panose="020B0509030403020204" pitchFamily="49" charset="0"/>
              </a:rPr>
              <a:t>, </a:t>
            </a:r>
            <a:r>
              <a:rPr lang="es-MX" sz="1600" b="0" i="0" dirty="0">
                <a:solidFill>
                  <a:srgbClr val="009999"/>
                </a:solidFill>
                <a:effectLst/>
                <a:latin typeface="Source Code Pro" panose="020B0509030403020204" pitchFamily="49" charset="0"/>
              </a:rPr>
              <a:t>20</a:t>
            </a:r>
            <a:r>
              <a:rPr lang="es-MX" sz="1600" b="0" i="0" dirty="0">
                <a:solidFill>
                  <a:srgbClr val="777777"/>
                </a:solidFill>
                <a:effectLst/>
                <a:latin typeface="Source Code Pro" panose="020B0509030403020204" pitchFamily="49" charset="0"/>
              </a:rPr>
              <a:t>)</a:t>
            </a:r>
            <a:br>
              <a:rPr lang="es-ES" sz="1600" dirty="0"/>
            </a:br>
            <a:endParaRPr lang="es-ES" sz="1600" dirty="0"/>
          </a:p>
        </p:txBody>
      </p:sp>
      <p:pic>
        <p:nvPicPr>
          <p:cNvPr id="3" name="Imagen 2">
            <a:extLst>
              <a:ext uri="{FF2B5EF4-FFF2-40B4-BE49-F238E27FC236}">
                <a16:creationId xmlns:a16="http://schemas.microsoft.com/office/drawing/2014/main" id="{FEE2874F-F48B-47D6-8562-87AB343D0170}"/>
              </a:ext>
            </a:extLst>
          </p:cNvPr>
          <p:cNvPicPr>
            <a:picLocks noChangeAspect="1"/>
          </p:cNvPicPr>
          <p:nvPr/>
        </p:nvPicPr>
        <p:blipFill>
          <a:blip r:embed="rId2"/>
          <a:stretch>
            <a:fillRect/>
          </a:stretch>
        </p:blipFill>
        <p:spPr>
          <a:xfrm>
            <a:off x="1259632" y="2833124"/>
            <a:ext cx="6781800" cy="2609850"/>
          </a:xfrm>
          <a:prstGeom prst="rect">
            <a:avLst/>
          </a:prstGeom>
        </p:spPr>
      </p:pic>
    </p:spTree>
    <p:extLst>
      <p:ext uri="{BB962C8B-B14F-4D97-AF65-F5344CB8AC3E}">
        <p14:creationId xmlns:p14="http://schemas.microsoft.com/office/powerpoint/2010/main" val="2989575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546194" y="1403256"/>
            <a:ext cx="7632848" cy="792781"/>
          </a:xfrm>
          <a:prstGeom prst="rect">
            <a:avLst/>
          </a:prstGeom>
          <a:noFill/>
        </p:spPr>
        <p:txBody>
          <a:bodyPr wrap="square" rtlCol="0">
            <a:spAutoFit/>
          </a:bodyPr>
          <a:lstStyle/>
          <a:p>
            <a:pPr>
              <a:lnSpc>
                <a:spcPct val="150000"/>
              </a:lnSpc>
            </a:pPr>
            <a:r>
              <a:rPr lang="es-ES" sz="1600" dirty="0"/>
              <a:t>La única operación que pueden realizar los objetos es referenciar a sus atributos por medio del operador (.) punto. </a:t>
            </a:r>
          </a:p>
        </p:txBody>
      </p:sp>
      <p:sp>
        <p:nvSpPr>
          <p:cNvPr id="21" name="CuadroTexto 20">
            <a:extLst>
              <a:ext uri="{FF2B5EF4-FFF2-40B4-BE49-F238E27FC236}">
                <a16:creationId xmlns:a16="http://schemas.microsoft.com/office/drawing/2014/main" id="{E83328AB-21E1-4C74-9969-267791F4E483}"/>
              </a:ext>
            </a:extLst>
          </p:cNvPr>
          <p:cNvSpPr txBox="1"/>
          <p:nvPr/>
        </p:nvSpPr>
        <p:spPr>
          <a:xfrm>
            <a:off x="539553" y="2196037"/>
            <a:ext cx="7639490" cy="423449"/>
          </a:xfrm>
          <a:prstGeom prst="rect">
            <a:avLst/>
          </a:prstGeom>
          <a:noFill/>
        </p:spPr>
        <p:txBody>
          <a:bodyPr wrap="square" rtlCol="0">
            <a:spAutoFit/>
          </a:bodyPr>
          <a:lstStyle/>
          <a:p>
            <a:pPr>
              <a:lnSpc>
                <a:spcPct val="150000"/>
              </a:lnSpc>
            </a:pPr>
            <a:r>
              <a:rPr lang="es-ES" sz="1600" dirty="0"/>
              <a:t>Un objeto tiene dos tipos de atributos</a:t>
            </a:r>
            <a:r>
              <a:rPr lang="es-ES" sz="1600" dirty="0">
                <a:solidFill>
                  <a:schemeClr val="accent6">
                    <a:lumMod val="75000"/>
                  </a:schemeClr>
                </a:solidFill>
              </a:rPr>
              <a:t>: </a:t>
            </a:r>
            <a:r>
              <a:rPr lang="es-ES" sz="1600" b="1" dirty="0">
                <a:solidFill>
                  <a:schemeClr val="accent6">
                    <a:lumMod val="75000"/>
                  </a:schemeClr>
                </a:solidFill>
              </a:rPr>
              <a:t>atributos de datos </a:t>
            </a:r>
            <a:r>
              <a:rPr lang="es-ES" sz="1600" dirty="0"/>
              <a:t>y </a:t>
            </a:r>
            <a:r>
              <a:rPr lang="es-ES" sz="1600" b="1" dirty="0">
                <a:solidFill>
                  <a:schemeClr val="accent6">
                    <a:lumMod val="75000"/>
                  </a:schemeClr>
                </a:solidFill>
              </a:rPr>
              <a:t>métodos</a:t>
            </a:r>
            <a:r>
              <a:rPr lang="es-ES" sz="1600" dirty="0"/>
              <a:t>.</a:t>
            </a:r>
          </a:p>
        </p:txBody>
      </p:sp>
      <p:sp>
        <p:nvSpPr>
          <p:cNvPr id="22" name="CuadroTexto 21">
            <a:extLst>
              <a:ext uri="{FF2B5EF4-FFF2-40B4-BE49-F238E27FC236}">
                <a16:creationId xmlns:a16="http://schemas.microsoft.com/office/drawing/2014/main" id="{B1A84889-B9D5-417A-BF82-6E82EF2CC978}"/>
              </a:ext>
            </a:extLst>
          </p:cNvPr>
          <p:cNvSpPr txBox="1"/>
          <p:nvPr/>
        </p:nvSpPr>
        <p:spPr>
          <a:xfrm>
            <a:off x="539553" y="2859208"/>
            <a:ext cx="2538067" cy="33781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atributos de datos </a:t>
            </a:r>
            <a:r>
              <a:rPr lang="es-ES" sz="1600" dirty="0"/>
              <a:t>definen el estado del objeto. En otros lenguajes son conocidos simplemente como atributos.</a:t>
            </a:r>
          </a:p>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métodos</a:t>
            </a:r>
            <a:r>
              <a:rPr lang="es-ES" sz="1600" dirty="0"/>
              <a:t> son las funciones definidas dentro de la clase.</a:t>
            </a:r>
          </a:p>
        </p:txBody>
      </p:sp>
      <p:pic>
        <p:nvPicPr>
          <p:cNvPr id="23" name="Imagen 22">
            <a:extLst>
              <a:ext uri="{FF2B5EF4-FFF2-40B4-BE49-F238E27FC236}">
                <a16:creationId xmlns:a16="http://schemas.microsoft.com/office/drawing/2014/main" id="{9C0574E7-E365-4DA4-85C8-363EDA9F323E}"/>
              </a:ext>
            </a:extLst>
          </p:cNvPr>
          <p:cNvPicPr>
            <a:picLocks noChangeAspect="1"/>
          </p:cNvPicPr>
          <p:nvPr/>
        </p:nvPicPr>
        <p:blipFill>
          <a:blip r:embed="rId3"/>
          <a:stretch>
            <a:fillRect/>
          </a:stretch>
        </p:blipFill>
        <p:spPr>
          <a:xfrm>
            <a:off x="3221892" y="3097094"/>
            <a:ext cx="4937547" cy="2902332"/>
          </a:xfrm>
          <a:prstGeom prst="rect">
            <a:avLst/>
          </a:prstGeom>
        </p:spPr>
      </p:pic>
    </p:spTree>
    <p:extLst>
      <p:ext uri="{BB962C8B-B14F-4D97-AF65-F5344CB8AC3E}">
        <p14:creationId xmlns:p14="http://schemas.microsoft.com/office/powerpoint/2010/main" val="22516452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83568" y="1071716"/>
            <a:ext cx="7632848" cy="423449"/>
          </a:xfrm>
          <a:prstGeom prst="rect">
            <a:avLst/>
          </a:prstGeom>
          <a:noFill/>
        </p:spPr>
        <p:txBody>
          <a:bodyPr wrap="square" rtlCol="0">
            <a:spAutoFit/>
          </a:bodyPr>
          <a:lstStyle/>
          <a:p>
            <a:pPr>
              <a:lnSpc>
                <a:spcPct val="150000"/>
              </a:lnSpc>
            </a:pPr>
            <a:r>
              <a:rPr lang="es-ES" sz="1600" dirty="0"/>
              <a:t>Siguiendo con nuestro ejemplo de la clase </a:t>
            </a:r>
            <a:r>
              <a:rPr lang="es-ES" sz="1600" b="1" dirty="0">
                <a:solidFill>
                  <a:schemeClr val="accent5">
                    <a:lumMod val="75000"/>
                  </a:schemeClr>
                </a:solidFill>
              </a:rPr>
              <a:t>Coche</a:t>
            </a:r>
            <a:r>
              <a:rPr lang="es-ES" sz="1600" dirty="0"/>
              <a:t>, vamos a crear el objeto </a:t>
            </a:r>
            <a:r>
              <a:rPr lang="es-ES" sz="1600" b="1" dirty="0">
                <a:solidFill>
                  <a:srgbClr val="FF0000"/>
                </a:solidFill>
              </a:rPr>
              <a:t>c1</a:t>
            </a:r>
            <a:r>
              <a:rPr lang="es-ES" sz="1600" dirty="0"/>
              <a:t>:</a:t>
            </a:r>
          </a:p>
        </p:txBody>
      </p:sp>
      <p:sp>
        <p:nvSpPr>
          <p:cNvPr id="16" name="CuadroTexto 15">
            <a:extLst>
              <a:ext uri="{FF2B5EF4-FFF2-40B4-BE49-F238E27FC236}">
                <a16:creationId xmlns:a16="http://schemas.microsoft.com/office/drawing/2014/main" id="{A64589E1-D774-4109-9A31-A4D03F5FFFFA}"/>
              </a:ext>
            </a:extLst>
          </p:cNvPr>
          <p:cNvSpPr txBox="1"/>
          <p:nvPr/>
        </p:nvSpPr>
        <p:spPr>
          <a:xfrm>
            <a:off x="683568" y="4430889"/>
            <a:ext cx="7992888" cy="1531445"/>
          </a:xfrm>
          <a:prstGeom prst="rect">
            <a:avLst/>
          </a:prstGeom>
          <a:noFill/>
        </p:spPr>
        <p:txBody>
          <a:bodyPr wrap="square" rtlCol="0">
            <a:spAutoFit/>
          </a:bodyPr>
          <a:lstStyle/>
          <a:p>
            <a:pPr algn="just">
              <a:lnSpc>
                <a:spcPct val="150000"/>
              </a:lnSpc>
            </a:pPr>
            <a:r>
              <a:rPr lang="es-ES" sz="1600" dirty="0"/>
              <a:t>En la línea 2, el objeto </a:t>
            </a:r>
            <a:r>
              <a:rPr lang="es-ES" sz="1600" b="1" dirty="0">
                <a:solidFill>
                  <a:srgbClr val="FF0000"/>
                </a:solidFill>
              </a:rPr>
              <a:t>c1 </a:t>
            </a:r>
            <a:r>
              <a:rPr lang="es-ES" sz="1600" dirty="0"/>
              <a:t>está referenciando al atributo de dato </a:t>
            </a:r>
            <a:r>
              <a:rPr lang="es-ES" sz="1600" b="1" dirty="0">
                <a:solidFill>
                  <a:schemeClr val="accent6">
                    <a:lumMod val="75000"/>
                  </a:schemeClr>
                </a:solidFill>
              </a:rPr>
              <a:t>color</a:t>
            </a:r>
            <a:r>
              <a:rPr lang="es-ES" sz="1600" dirty="0"/>
              <a:t> y en la línea 4 al atributo </a:t>
            </a:r>
            <a:r>
              <a:rPr lang="es-ES" sz="1600" b="1" dirty="0">
                <a:solidFill>
                  <a:schemeClr val="accent6">
                    <a:lumMod val="75000"/>
                  </a:schemeClr>
                </a:solidFill>
              </a:rPr>
              <a:t>velocidad</a:t>
            </a:r>
            <a:r>
              <a:rPr lang="es-ES" sz="1600" dirty="0"/>
              <a:t>. Sin embargo, en la línea 6 se referencia al método </a:t>
            </a:r>
            <a:r>
              <a:rPr lang="es-ES" sz="1600" b="1" dirty="0">
                <a:solidFill>
                  <a:schemeClr val="accent6">
                    <a:lumMod val="75000"/>
                  </a:schemeClr>
                </a:solidFill>
              </a:rPr>
              <a:t>acelera()</a:t>
            </a:r>
            <a:r>
              <a:rPr lang="es-ES" sz="1600" dirty="0"/>
              <a:t>. Al llamar a este método se modifica el estado del objeto, dado que se incrementa su velocidad. Este hecho lo puedes apreciar cuando se vuelve a referenciar al atributo velocidad en la línea 7.</a:t>
            </a:r>
          </a:p>
        </p:txBody>
      </p:sp>
      <p:pic>
        <p:nvPicPr>
          <p:cNvPr id="14" name="Imagen 13">
            <a:extLst>
              <a:ext uri="{FF2B5EF4-FFF2-40B4-BE49-F238E27FC236}">
                <a16:creationId xmlns:a16="http://schemas.microsoft.com/office/drawing/2014/main" id="{F3FBE88E-271B-4CCB-A6B2-F1F08A77817C}"/>
              </a:ext>
            </a:extLst>
          </p:cNvPr>
          <p:cNvPicPr>
            <a:picLocks noChangeAspect="1"/>
          </p:cNvPicPr>
          <p:nvPr/>
        </p:nvPicPr>
        <p:blipFill>
          <a:blip r:embed="rId2"/>
          <a:stretch>
            <a:fillRect/>
          </a:stretch>
        </p:blipFill>
        <p:spPr>
          <a:xfrm>
            <a:off x="704815" y="1995716"/>
            <a:ext cx="3571875" cy="1819275"/>
          </a:xfrm>
          <a:prstGeom prst="rect">
            <a:avLst/>
          </a:prstGeom>
        </p:spPr>
      </p:pic>
      <p:pic>
        <p:nvPicPr>
          <p:cNvPr id="3" name="Imagen 2">
            <a:extLst>
              <a:ext uri="{FF2B5EF4-FFF2-40B4-BE49-F238E27FC236}">
                <a16:creationId xmlns:a16="http://schemas.microsoft.com/office/drawing/2014/main" id="{19FAB63F-4894-4D94-8C17-98F7B82DD3E0}"/>
              </a:ext>
            </a:extLst>
          </p:cNvPr>
          <p:cNvPicPr>
            <a:picLocks noChangeAspect="1"/>
          </p:cNvPicPr>
          <p:nvPr/>
        </p:nvPicPr>
        <p:blipFill>
          <a:blip r:embed="rId3"/>
          <a:stretch>
            <a:fillRect/>
          </a:stretch>
        </p:blipFill>
        <p:spPr>
          <a:xfrm>
            <a:off x="4533451" y="1651937"/>
            <a:ext cx="3841132" cy="2785175"/>
          </a:xfrm>
          <a:prstGeom prst="rect">
            <a:avLst/>
          </a:prstGeom>
        </p:spPr>
      </p:pic>
    </p:spTree>
    <p:extLst>
      <p:ext uri="{BB962C8B-B14F-4D97-AF65-F5344CB8AC3E}">
        <p14:creationId xmlns:p14="http://schemas.microsoft.com/office/powerpoint/2010/main" val="19481617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11560" y="980728"/>
            <a:ext cx="7632848" cy="1531445"/>
          </a:xfrm>
          <a:prstGeom prst="rect">
            <a:avLst/>
          </a:prstGeom>
          <a:noFill/>
        </p:spPr>
        <p:txBody>
          <a:bodyPr wrap="square" rtlCol="0">
            <a:spAutoFit/>
          </a:bodyPr>
          <a:lstStyle/>
          <a:p>
            <a:pPr algn="just">
              <a:lnSpc>
                <a:spcPct val="150000"/>
              </a:lnSpc>
            </a:pPr>
            <a:r>
              <a:rPr lang="es-ES" sz="1600" dirty="0"/>
              <a:t>A diferencia de otros lenguajes, los atributos de datos no necesitan ser declarados previamente. Un objeto los crea del mismo modo en que se crean las variables en Python, es decir, cuando les asigna un valor por primera vez.</a:t>
            </a:r>
          </a:p>
          <a:p>
            <a:pPr algn="just">
              <a:lnSpc>
                <a:spcPct val="150000"/>
              </a:lnSpc>
            </a:pPr>
            <a:r>
              <a:rPr lang="es-ES" sz="1600" dirty="0"/>
              <a:t>El siguiente código es un ejemplo de ello:</a:t>
            </a:r>
          </a:p>
        </p:txBody>
      </p:sp>
      <p:pic>
        <p:nvPicPr>
          <p:cNvPr id="3" name="Imagen 2">
            <a:extLst>
              <a:ext uri="{FF2B5EF4-FFF2-40B4-BE49-F238E27FC236}">
                <a16:creationId xmlns:a16="http://schemas.microsoft.com/office/drawing/2014/main" id="{D380F844-6434-4D53-89C1-0365C38A6EB2}"/>
              </a:ext>
            </a:extLst>
          </p:cNvPr>
          <p:cNvPicPr>
            <a:picLocks noChangeAspect="1"/>
          </p:cNvPicPr>
          <p:nvPr/>
        </p:nvPicPr>
        <p:blipFill>
          <a:blip r:embed="rId2"/>
          <a:stretch>
            <a:fillRect/>
          </a:stretch>
        </p:blipFill>
        <p:spPr>
          <a:xfrm>
            <a:off x="611560" y="2836115"/>
            <a:ext cx="7181850" cy="3019425"/>
          </a:xfrm>
          <a:prstGeom prst="rect">
            <a:avLst/>
          </a:prstGeom>
        </p:spPr>
      </p:pic>
      <p:sp>
        <p:nvSpPr>
          <p:cNvPr id="5" name="Rectángulo 4">
            <a:extLst>
              <a:ext uri="{FF2B5EF4-FFF2-40B4-BE49-F238E27FC236}">
                <a16:creationId xmlns:a16="http://schemas.microsoft.com/office/drawing/2014/main" id="{B1D7871E-6C57-48A1-849B-74A05A14746F}"/>
              </a:ext>
            </a:extLst>
          </p:cNvPr>
          <p:cNvSpPr/>
          <p:nvPr/>
        </p:nvSpPr>
        <p:spPr>
          <a:xfrm>
            <a:off x="1259632" y="4221088"/>
            <a:ext cx="2592288" cy="677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5176616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90042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6" name="CuadroTexto 5">
            <a:extLst>
              <a:ext uri="{FF2B5EF4-FFF2-40B4-BE49-F238E27FC236}">
                <a16:creationId xmlns:a16="http://schemas.microsoft.com/office/drawing/2014/main" id="{9D973EE2-34D3-46BD-B216-28C0F81FB111}"/>
              </a:ext>
            </a:extLst>
          </p:cNvPr>
          <p:cNvSpPr txBox="1"/>
          <p:nvPr/>
        </p:nvSpPr>
        <p:spPr>
          <a:xfrm>
            <a:off x="414016" y="1616389"/>
            <a:ext cx="8262439" cy="1348703"/>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t>Las funciones </a:t>
            </a:r>
            <a:r>
              <a:rPr lang="es-ES" sz="1600" b="1" dirty="0">
                <a:solidFill>
                  <a:schemeClr val="accent6">
                    <a:lumMod val="75000"/>
                  </a:schemeClr>
                </a:solidFill>
              </a:rPr>
              <a:t>acelera() </a:t>
            </a:r>
            <a:r>
              <a:rPr lang="es-ES" sz="1600" dirty="0"/>
              <a:t>y </a:t>
            </a:r>
            <a:r>
              <a:rPr lang="es-ES" sz="1600" b="1" dirty="0">
                <a:solidFill>
                  <a:schemeClr val="accent6">
                    <a:lumMod val="75000"/>
                  </a:schemeClr>
                </a:solidFill>
              </a:rPr>
              <a:t>frena() </a:t>
            </a:r>
            <a:r>
              <a:rPr lang="es-ES" sz="1600" dirty="0"/>
              <a:t>definen un parámetro </a:t>
            </a:r>
            <a:r>
              <a:rPr lang="es-ES" sz="1600" b="1" dirty="0">
                <a:solidFill>
                  <a:srgbClr val="00B050"/>
                </a:solidFill>
              </a:rPr>
              <a:t>self</a:t>
            </a:r>
            <a:r>
              <a:rPr lang="es-ES" sz="1600" dirty="0"/>
              <a:t>. Cuando se usan dichas funciones no se pasa ningún argumento. La función </a:t>
            </a:r>
            <a:r>
              <a:rPr lang="es-ES" sz="1600" b="1" dirty="0">
                <a:solidFill>
                  <a:schemeClr val="accent6">
                    <a:lumMod val="75000"/>
                  </a:schemeClr>
                </a:solidFill>
              </a:rPr>
              <a:t>acelera()</a:t>
            </a:r>
            <a:r>
              <a:rPr lang="es-ES" sz="1600" dirty="0"/>
              <a:t> está siendo utilizada como un </a:t>
            </a:r>
            <a:r>
              <a:rPr lang="es-ES" sz="1600" b="1" dirty="0"/>
              <a:t>método</a:t>
            </a:r>
            <a:r>
              <a:rPr lang="es-ES" sz="1600" dirty="0"/>
              <a:t> por los objetos de la clase </a:t>
            </a:r>
            <a:r>
              <a:rPr lang="es-ES" sz="1600" b="1" dirty="0">
                <a:solidFill>
                  <a:schemeClr val="accent5">
                    <a:lumMod val="75000"/>
                  </a:schemeClr>
                </a:solidFill>
              </a:rPr>
              <a:t>Coche</a:t>
            </a:r>
            <a:r>
              <a:rPr lang="es-ES" sz="1600" dirty="0"/>
              <a:t> y cuando un objeto referencia a dicha función, pasa su propia referencia como primer parámetro de la función. </a:t>
            </a:r>
          </a:p>
        </p:txBody>
      </p:sp>
      <p:pic>
        <p:nvPicPr>
          <p:cNvPr id="13" name="Imagen 12">
            <a:extLst>
              <a:ext uri="{FF2B5EF4-FFF2-40B4-BE49-F238E27FC236}">
                <a16:creationId xmlns:a16="http://schemas.microsoft.com/office/drawing/2014/main" id="{CA2B187B-7978-4FDB-9090-0A9E4EAEBA99}"/>
              </a:ext>
            </a:extLst>
          </p:cNvPr>
          <p:cNvPicPr>
            <a:picLocks noChangeAspect="1"/>
          </p:cNvPicPr>
          <p:nvPr/>
        </p:nvPicPr>
        <p:blipFill>
          <a:blip r:embed="rId2"/>
          <a:stretch>
            <a:fillRect/>
          </a:stretch>
        </p:blipFill>
        <p:spPr>
          <a:xfrm>
            <a:off x="5208099" y="2793339"/>
            <a:ext cx="3672407" cy="3613804"/>
          </a:xfrm>
          <a:prstGeom prst="rect">
            <a:avLst/>
          </a:prstGeom>
        </p:spPr>
      </p:pic>
      <p:sp>
        <p:nvSpPr>
          <p:cNvPr id="9" name="CuadroTexto 8">
            <a:extLst>
              <a:ext uri="{FF2B5EF4-FFF2-40B4-BE49-F238E27FC236}">
                <a16:creationId xmlns:a16="http://schemas.microsoft.com/office/drawing/2014/main" id="{72A96708-1504-426A-A915-551306EBFF4D}"/>
              </a:ext>
            </a:extLst>
          </p:cNvPr>
          <p:cNvSpPr txBox="1"/>
          <p:nvPr/>
        </p:nvSpPr>
        <p:spPr>
          <a:xfrm>
            <a:off x="395536" y="3861048"/>
            <a:ext cx="4812563" cy="707501"/>
          </a:xfrm>
          <a:prstGeom prst="rect">
            <a:avLst/>
          </a:prstGeom>
          <a:noFill/>
        </p:spPr>
        <p:txBody>
          <a:bodyPr wrap="square">
            <a:spAutoFit/>
          </a:bodyPr>
          <a:lstStyle/>
          <a:p>
            <a:pPr marL="285750" indent="-285750">
              <a:lnSpc>
                <a:spcPts val="2500"/>
              </a:lnSpc>
              <a:buFont typeface="Arial" panose="020B0604020202020204" pitchFamily="34" charset="0"/>
              <a:buChar char="•"/>
            </a:pPr>
            <a:r>
              <a:rPr lang="es-ES" sz="1600" dirty="0"/>
              <a:t>El siguiente ejemplo muestra dos formas diferentes y equivalentes de llamar al método </a:t>
            </a:r>
            <a:r>
              <a:rPr lang="es-ES" sz="1600" b="1" dirty="0">
                <a:solidFill>
                  <a:schemeClr val="accent5">
                    <a:lumMod val="75000"/>
                  </a:schemeClr>
                </a:solidFill>
              </a:rPr>
              <a:t>acelera()</a:t>
            </a:r>
            <a:r>
              <a:rPr lang="es-ES" sz="1600" dirty="0"/>
              <a:t>:</a:t>
            </a:r>
          </a:p>
        </p:txBody>
      </p:sp>
      <p:pic>
        <p:nvPicPr>
          <p:cNvPr id="11" name="Imagen 10">
            <a:extLst>
              <a:ext uri="{FF2B5EF4-FFF2-40B4-BE49-F238E27FC236}">
                <a16:creationId xmlns:a16="http://schemas.microsoft.com/office/drawing/2014/main" id="{6795D779-7EDB-4255-AE55-3062B248FAB3}"/>
              </a:ext>
            </a:extLst>
          </p:cNvPr>
          <p:cNvPicPr>
            <a:picLocks noChangeAspect="1"/>
          </p:cNvPicPr>
          <p:nvPr/>
        </p:nvPicPr>
        <p:blipFill>
          <a:blip r:embed="rId3"/>
          <a:stretch>
            <a:fillRect/>
          </a:stretch>
        </p:blipFill>
        <p:spPr>
          <a:xfrm>
            <a:off x="689650" y="4718389"/>
            <a:ext cx="2990850" cy="1819275"/>
          </a:xfrm>
          <a:prstGeom prst="rect">
            <a:avLst/>
          </a:prstGeom>
        </p:spPr>
      </p:pic>
      <p:sp>
        <p:nvSpPr>
          <p:cNvPr id="12" name="Rectángulo 11">
            <a:extLst>
              <a:ext uri="{FF2B5EF4-FFF2-40B4-BE49-F238E27FC236}">
                <a16:creationId xmlns:a16="http://schemas.microsoft.com/office/drawing/2014/main" id="{C3924A58-40FF-4264-A429-7A91B382A101}"/>
              </a:ext>
            </a:extLst>
          </p:cNvPr>
          <p:cNvSpPr/>
          <p:nvPr/>
        </p:nvSpPr>
        <p:spPr>
          <a:xfrm>
            <a:off x="5148064" y="4600241"/>
            <a:ext cx="3763254" cy="6413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D3BFDFA3-AAE8-41EE-AAC5-74476D4E6E41}"/>
              </a:ext>
            </a:extLst>
          </p:cNvPr>
          <p:cNvSpPr txBox="1"/>
          <p:nvPr/>
        </p:nvSpPr>
        <p:spPr>
          <a:xfrm>
            <a:off x="731130" y="3006480"/>
            <a:ext cx="3862843" cy="845040"/>
          </a:xfrm>
          <a:prstGeom prst="rect">
            <a:avLst/>
          </a:prstGeom>
          <a:noFill/>
        </p:spPr>
        <p:txBody>
          <a:bodyPr wrap="square" rtlCol="0">
            <a:spAutoFit/>
          </a:bodyPr>
          <a:lstStyle/>
          <a:p>
            <a:pPr algn="just">
              <a:lnSpc>
                <a:spcPts val="2000"/>
              </a:lnSpc>
            </a:pPr>
            <a:r>
              <a:rPr lang="es-ES" sz="1400" b="1" dirty="0"/>
              <a:t>NOTA:</a:t>
            </a:r>
            <a:r>
              <a:rPr lang="es-ES" sz="1400" dirty="0"/>
              <a:t> Por convención, se utiliza la palabra </a:t>
            </a:r>
            <a:r>
              <a:rPr lang="es-ES" sz="1400" b="1" dirty="0">
                <a:solidFill>
                  <a:srgbClr val="00B050"/>
                </a:solidFill>
              </a:rPr>
              <a:t>self</a:t>
            </a:r>
            <a:r>
              <a:rPr lang="es-ES" sz="1400" dirty="0"/>
              <a:t> para referenciar a la instancia actual en los métodos de una clase.</a:t>
            </a:r>
          </a:p>
        </p:txBody>
      </p:sp>
      <p:sp>
        <p:nvSpPr>
          <p:cNvPr id="16" name="CuadroTexto 15">
            <a:extLst>
              <a:ext uri="{FF2B5EF4-FFF2-40B4-BE49-F238E27FC236}">
                <a16:creationId xmlns:a16="http://schemas.microsoft.com/office/drawing/2014/main" id="{83F492BB-C52A-4598-B30A-11ECC0BE6A31}"/>
              </a:ext>
            </a:extLst>
          </p:cNvPr>
          <p:cNvSpPr txBox="1"/>
          <p:nvPr/>
        </p:nvSpPr>
        <p:spPr>
          <a:xfrm>
            <a:off x="820309" y="873039"/>
            <a:ext cx="7640123" cy="707501"/>
          </a:xfrm>
          <a:prstGeom prst="rect">
            <a:avLst/>
          </a:prstGeom>
          <a:noFill/>
        </p:spPr>
        <p:txBody>
          <a:bodyPr wrap="square" rtlCol="0">
            <a:spAutoFit/>
          </a:bodyPr>
          <a:lstStyle/>
          <a:p>
            <a:pPr algn="ctr">
              <a:lnSpc>
                <a:spcPts val="2500"/>
              </a:lnSpc>
            </a:pPr>
            <a:r>
              <a:rPr lang="es-ES" sz="1600" b="1" dirty="0">
                <a:solidFill>
                  <a:schemeClr val="accent5">
                    <a:lumMod val="75000"/>
                  </a:schemeClr>
                </a:solidFill>
              </a:rPr>
              <a:t>Los métodos son las funciones que se definen dentro de una clase y pueden ser referenciados por los objetos de dicha clase. </a:t>
            </a:r>
            <a:endParaRPr lang="es-ES" sz="1600" b="1" dirty="0"/>
          </a:p>
        </p:txBody>
      </p:sp>
    </p:spTree>
    <p:extLst>
      <p:ext uri="{BB962C8B-B14F-4D97-AF65-F5344CB8AC3E}">
        <p14:creationId xmlns:p14="http://schemas.microsoft.com/office/powerpoint/2010/main" val="420683676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8" name="CuadroTexto 7">
            <a:extLst>
              <a:ext uri="{FF2B5EF4-FFF2-40B4-BE49-F238E27FC236}">
                <a16:creationId xmlns:a16="http://schemas.microsoft.com/office/drawing/2014/main" id="{A4C80824-08A4-41EF-9797-A61E6A114FBD}"/>
              </a:ext>
            </a:extLst>
          </p:cNvPr>
          <p:cNvSpPr txBox="1"/>
          <p:nvPr/>
        </p:nvSpPr>
        <p:spPr>
          <a:xfrm>
            <a:off x="539551" y="1268760"/>
            <a:ext cx="8064896"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Todos los objetos de tipo </a:t>
            </a:r>
            <a:r>
              <a:rPr lang="es-ES" sz="1600" b="1" dirty="0">
                <a:solidFill>
                  <a:schemeClr val="accent5">
                    <a:lumMod val="75000"/>
                  </a:schemeClr>
                </a:solidFill>
              </a:rPr>
              <a:t>Coche</a:t>
            </a:r>
            <a:r>
              <a:rPr lang="es-ES" sz="1600" dirty="0"/>
              <a:t> pueden referenciar a los atributos de datos </a:t>
            </a:r>
            <a:r>
              <a:rPr lang="es-ES" sz="1600" b="1" dirty="0">
                <a:solidFill>
                  <a:schemeClr val="accent6">
                    <a:lumMod val="75000"/>
                  </a:schemeClr>
                </a:solidFill>
              </a:rPr>
              <a:t>velocidad</a:t>
            </a:r>
            <a:r>
              <a:rPr lang="es-ES" sz="1600" dirty="0"/>
              <a:t> o </a:t>
            </a:r>
            <a:r>
              <a:rPr lang="es-ES" sz="1600" b="1" dirty="0">
                <a:solidFill>
                  <a:schemeClr val="accent6">
                    <a:lumMod val="75000"/>
                  </a:schemeClr>
                </a:solidFill>
              </a:rPr>
              <a:t>color</a:t>
            </a:r>
            <a:r>
              <a:rPr lang="es-ES" sz="1600" dirty="0"/>
              <a:t>. Son inicializados para cada objeto en el método </a:t>
            </a:r>
            <a:r>
              <a:rPr lang="es-ES" sz="1600" b="1" dirty="0">
                <a:solidFill>
                  <a:schemeClr val="accent6">
                    <a:lumMod val="75000"/>
                  </a:schemeClr>
                </a:solidFill>
              </a:rPr>
              <a:t>__init__()</a:t>
            </a:r>
            <a:r>
              <a:rPr lang="es-ES" sz="1600" dirty="0"/>
              <a:t>.</a:t>
            </a:r>
          </a:p>
        </p:txBody>
      </p:sp>
      <p:sp>
        <p:nvSpPr>
          <p:cNvPr id="9" name="CuadroTexto 8">
            <a:extLst>
              <a:ext uri="{FF2B5EF4-FFF2-40B4-BE49-F238E27FC236}">
                <a16:creationId xmlns:a16="http://schemas.microsoft.com/office/drawing/2014/main" id="{CD88FC18-35C4-404E-A1CD-67DA56B4629A}"/>
              </a:ext>
            </a:extLst>
          </p:cNvPr>
          <p:cNvSpPr txBox="1"/>
          <p:nvPr/>
        </p:nvSpPr>
        <p:spPr>
          <a:xfrm>
            <a:off x="532410" y="4077072"/>
            <a:ext cx="4255614" cy="11621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Para la clase </a:t>
            </a:r>
            <a:r>
              <a:rPr lang="es-ES" sz="1600" b="1" dirty="0">
                <a:solidFill>
                  <a:schemeClr val="accent5">
                    <a:lumMod val="75000"/>
                  </a:schemeClr>
                </a:solidFill>
              </a:rPr>
              <a:t>Coche</a:t>
            </a:r>
            <a:r>
              <a:rPr lang="es-ES" sz="1600" dirty="0"/>
              <a:t>, </a:t>
            </a:r>
            <a:r>
              <a:rPr lang="es-ES" sz="1600" b="1" dirty="0">
                <a:solidFill>
                  <a:schemeClr val="accent6">
                    <a:lumMod val="75000"/>
                  </a:schemeClr>
                </a:solidFill>
              </a:rPr>
              <a:t>acelera() </a:t>
            </a:r>
            <a:r>
              <a:rPr lang="es-ES" sz="1600" dirty="0"/>
              <a:t>es una función. Sin embargo, para los objetos de la clase Coche, </a:t>
            </a:r>
            <a:r>
              <a:rPr lang="es-ES" sz="1600" b="1" dirty="0">
                <a:solidFill>
                  <a:schemeClr val="accent6">
                    <a:lumMod val="75000"/>
                  </a:schemeClr>
                </a:solidFill>
              </a:rPr>
              <a:t>acelera() </a:t>
            </a:r>
            <a:r>
              <a:rPr lang="es-ES" sz="1600" dirty="0"/>
              <a:t>es un método.</a:t>
            </a:r>
          </a:p>
        </p:txBody>
      </p:sp>
      <p:pic>
        <p:nvPicPr>
          <p:cNvPr id="10" name="Imagen 9">
            <a:extLst>
              <a:ext uri="{FF2B5EF4-FFF2-40B4-BE49-F238E27FC236}">
                <a16:creationId xmlns:a16="http://schemas.microsoft.com/office/drawing/2014/main" id="{806C5CD0-D1BD-4035-88C2-DA0DC21BD23A}"/>
              </a:ext>
            </a:extLst>
          </p:cNvPr>
          <p:cNvPicPr>
            <a:picLocks noChangeAspect="1"/>
          </p:cNvPicPr>
          <p:nvPr/>
        </p:nvPicPr>
        <p:blipFill>
          <a:blip r:embed="rId2"/>
          <a:stretch>
            <a:fillRect/>
          </a:stretch>
        </p:blipFill>
        <p:spPr>
          <a:xfrm>
            <a:off x="827584" y="2214684"/>
            <a:ext cx="2990850" cy="1819275"/>
          </a:xfrm>
          <a:prstGeom prst="rect">
            <a:avLst/>
          </a:prstGeom>
        </p:spPr>
      </p:pic>
      <p:pic>
        <p:nvPicPr>
          <p:cNvPr id="3" name="Imagen 2">
            <a:extLst>
              <a:ext uri="{FF2B5EF4-FFF2-40B4-BE49-F238E27FC236}">
                <a16:creationId xmlns:a16="http://schemas.microsoft.com/office/drawing/2014/main" id="{51BF1B3C-84C3-4548-9281-CB4AFBDD8EA4}"/>
              </a:ext>
            </a:extLst>
          </p:cNvPr>
          <p:cNvPicPr>
            <a:picLocks noChangeAspect="1"/>
          </p:cNvPicPr>
          <p:nvPr/>
        </p:nvPicPr>
        <p:blipFill>
          <a:blip r:embed="rId3"/>
          <a:stretch>
            <a:fillRect/>
          </a:stretch>
        </p:blipFill>
        <p:spPr>
          <a:xfrm>
            <a:off x="827584" y="5394337"/>
            <a:ext cx="5575893" cy="792781"/>
          </a:xfrm>
          <a:prstGeom prst="rect">
            <a:avLst/>
          </a:prstGeom>
        </p:spPr>
      </p:pic>
      <p:pic>
        <p:nvPicPr>
          <p:cNvPr id="11" name="Imagen 10">
            <a:extLst>
              <a:ext uri="{FF2B5EF4-FFF2-40B4-BE49-F238E27FC236}">
                <a16:creationId xmlns:a16="http://schemas.microsoft.com/office/drawing/2014/main" id="{3C13975C-8CC7-410A-8FFA-FAFA470C74ED}"/>
              </a:ext>
            </a:extLst>
          </p:cNvPr>
          <p:cNvPicPr>
            <a:picLocks noChangeAspect="1"/>
          </p:cNvPicPr>
          <p:nvPr/>
        </p:nvPicPr>
        <p:blipFill>
          <a:blip r:embed="rId4"/>
          <a:stretch>
            <a:fillRect/>
          </a:stretch>
        </p:blipFill>
        <p:spPr>
          <a:xfrm>
            <a:off x="5292080" y="2206787"/>
            <a:ext cx="3672407" cy="3613804"/>
          </a:xfrm>
          <a:prstGeom prst="rect">
            <a:avLst/>
          </a:prstGeom>
        </p:spPr>
      </p:pic>
    </p:spTree>
    <p:extLst>
      <p:ext uri="{BB962C8B-B14F-4D97-AF65-F5344CB8AC3E}">
        <p14:creationId xmlns:p14="http://schemas.microsoft.com/office/powerpoint/2010/main" val="36347575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323528" y="-27384"/>
            <a:ext cx="8391846"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6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28624" y="1268760"/>
            <a:ext cx="8286750" cy="208544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clase </a:t>
            </a:r>
            <a:r>
              <a:rPr lang="es-ES" dirty="0"/>
              <a:t>son atributos compartidos por todas las instancias de esa clase.</a:t>
            </a:r>
          </a:p>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instancia </a:t>
            </a:r>
            <a:r>
              <a:rPr lang="es-ES" dirty="0"/>
              <a:t>son atributos únicos para cada uno de los objetos pertenecientes a dicha clase.</a:t>
            </a:r>
          </a:p>
          <a:p>
            <a:pPr>
              <a:lnSpc>
                <a:spcPct val="150000"/>
              </a:lnSpc>
            </a:pPr>
            <a:endParaRPr lang="es-ES" sz="1600" dirty="0"/>
          </a:p>
        </p:txBody>
      </p:sp>
      <p:pic>
        <p:nvPicPr>
          <p:cNvPr id="9" name="Imagen 8">
            <a:extLst>
              <a:ext uri="{FF2B5EF4-FFF2-40B4-BE49-F238E27FC236}">
                <a16:creationId xmlns:a16="http://schemas.microsoft.com/office/drawing/2014/main" id="{3BE01F2E-D978-43AB-8E61-2A91E604C2A6}"/>
              </a:ext>
            </a:extLst>
          </p:cNvPr>
          <p:cNvPicPr>
            <a:picLocks noChangeAspect="1"/>
          </p:cNvPicPr>
          <p:nvPr/>
        </p:nvPicPr>
        <p:blipFill>
          <a:blip r:embed="rId2"/>
          <a:stretch>
            <a:fillRect/>
          </a:stretch>
        </p:blipFill>
        <p:spPr>
          <a:xfrm>
            <a:off x="662316" y="3503798"/>
            <a:ext cx="7714270" cy="2402951"/>
          </a:xfrm>
          <a:prstGeom prst="rect">
            <a:avLst/>
          </a:prstGeom>
        </p:spPr>
      </p:pic>
    </p:spTree>
    <p:extLst>
      <p:ext uri="{BB962C8B-B14F-4D97-AF65-F5344CB8AC3E}">
        <p14:creationId xmlns:p14="http://schemas.microsoft.com/office/powerpoint/2010/main" val="21213151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77087" y="1191006"/>
            <a:ext cx="7789826" cy="460126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Para referenciar a un </a:t>
            </a:r>
            <a:r>
              <a:rPr lang="es-ES" sz="1600" b="1" dirty="0">
                <a:solidFill>
                  <a:schemeClr val="accent6">
                    <a:lumMod val="75000"/>
                  </a:schemeClr>
                </a:solidFill>
              </a:rPr>
              <a:t>atributo de clase</a:t>
            </a:r>
            <a:r>
              <a:rPr lang="es-ES" sz="1600" dirty="0"/>
              <a:t> se utiliza el nombre de la clase. </a:t>
            </a:r>
          </a:p>
          <a:p>
            <a:pPr marL="285750" indent="-285750" algn="just">
              <a:lnSpc>
                <a:spcPct val="150000"/>
              </a:lnSpc>
              <a:buFont typeface="Arial" panose="020B0604020202020204" pitchFamily="34" charset="0"/>
              <a:buChar char="•"/>
            </a:pPr>
            <a:r>
              <a:rPr lang="es-ES" sz="1600" dirty="0"/>
              <a:t>Al modificar un atributo de este tipo, los cambios se verán reflejados en todas y cada una las instancias.</a:t>
            </a:r>
          </a:p>
          <a:p>
            <a:pPr algn="just">
              <a:lnSpc>
                <a:spcPct val="150000"/>
              </a:lnSpc>
            </a:pPr>
            <a:endParaRPr lang="es-ES" sz="1100" dirty="0"/>
          </a:p>
          <a:p>
            <a:pPr lvl="1">
              <a:spcBef>
                <a:spcPts val="600"/>
              </a:spcBef>
            </a:pPr>
            <a:r>
              <a:rPr lang="es-ES" sz="1600" b="0" i="0" dirty="0">
                <a:solidFill>
                  <a:srgbClr val="777777"/>
                </a:solidFill>
                <a:effectLst/>
                <a:latin typeface="inherit"/>
              </a:rPr>
              <a:t>&gt;&gt;&gt;</a:t>
            </a:r>
            <a:r>
              <a:rPr lang="es-ES" sz="1600" b="0" i="0" dirty="0">
                <a:solidFill>
                  <a:srgbClr val="000000"/>
                </a:solidFill>
                <a:effectLst/>
                <a:latin typeface="inherit"/>
              </a:rPr>
              <a:t> c1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'rojo'</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rgbClr val="777777"/>
                </a:solidFill>
                <a:effectLst/>
                <a:latin typeface="inherit"/>
              </a:rPr>
              <a:t>&gt;&gt;&gt;</a:t>
            </a:r>
            <a:r>
              <a:rPr lang="es-ES" sz="1600" b="0" i="0" dirty="0">
                <a:solidFill>
                  <a:srgbClr val="000000"/>
                </a:solidFill>
                <a:effectLst/>
                <a:latin typeface="inherit"/>
              </a:rPr>
              <a:t> c2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'azul'</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rgbClr val="777777"/>
                </a:solidFill>
                <a:effectLst/>
                <a:highlight>
                  <a:srgbClr val="FFFF00"/>
                </a:highlight>
                <a:latin typeface="inherit"/>
              </a:rPr>
              <a:t>&gt;&gt;&gt;</a:t>
            </a:r>
            <a:r>
              <a:rPr lang="es-ES" sz="1600" b="0" i="0" dirty="0">
                <a:solidFill>
                  <a:srgbClr val="000000"/>
                </a:solidFill>
                <a:effectLst/>
                <a:highlight>
                  <a:srgbClr val="FFFF00"/>
                </a:highlight>
                <a:latin typeface="inherit"/>
              </a:rPr>
              <a:t> </a:t>
            </a:r>
            <a:r>
              <a:rPr lang="es-ES" sz="1600" b="1" i="0" dirty="0">
                <a:solidFill>
                  <a:srgbClr val="000000"/>
                </a:solidFill>
                <a:effectLst/>
                <a:highlight>
                  <a:srgbClr val="FFFF00"/>
                </a:highlight>
                <a:latin typeface="inherit"/>
              </a:rPr>
              <a:t>Coche</a:t>
            </a:r>
            <a:r>
              <a:rPr lang="es-ES" sz="1600" b="0" i="0" dirty="0">
                <a:solidFill>
                  <a:srgbClr val="000000"/>
                </a:solidFill>
                <a:effectLst/>
                <a:highlight>
                  <a:srgbClr val="FFFF00"/>
                </a:highlight>
                <a:latin typeface="inherit"/>
              </a:rPr>
              <a:t>.</a:t>
            </a:r>
            <a:r>
              <a:rPr lang="es-ES" sz="1600" b="1" i="0" dirty="0">
                <a:solidFill>
                  <a:schemeClr val="accent6">
                    <a:lumMod val="75000"/>
                  </a:schemeClr>
                </a:solidFill>
                <a:effectLst/>
                <a:highlight>
                  <a:srgbClr val="FFFF00"/>
                </a:highlight>
                <a:latin typeface="inherit"/>
              </a:rPr>
              <a:t>ruedas</a:t>
            </a:r>
            <a:r>
              <a:rPr lang="es-ES" sz="1600" b="0" i="0" dirty="0">
                <a:solidFill>
                  <a:srgbClr val="000000"/>
                </a:solidFill>
                <a:effectLst/>
                <a:highlight>
                  <a:srgbClr val="FFFF00"/>
                </a:highlight>
                <a:latin typeface="inherit"/>
              </a:rPr>
              <a:t> = </a:t>
            </a:r>
            <a:r>
              <a:rPr lang="es-ES" sz="1600" b="0" i="0" dirty="0">
                <a:effectLst/>
                <a:highlight>
                  <a:srgbClr val="FFFF00"/>
                </a:highlight>
                <a:latin typeface="inherit"/>
              </a:rPr>
              <a:t>6</a:t>
            </a:r>
            <a:r>
              <a:rPr lang="es-ES" sz="1600" b="0" i="0" dirty="0">
                <a:solidFill>
                  <a:srgbClr val="000000"/>
                </a:solidFill>
                <a:effectLst/>
                <a:highlight>
                  <a:srgbClr val="FFFF00"/>
                </a:highlight>
                <a:latin typeface="inherit"/>
              </a:rPr>
              <a:t> </a:t>
            </a:r>
            <a:endParaRPr lang="es-ES" sz="1600" b="0" i="0" dirty="0">
              <a:solidFill>
                <a:srgbClr val="AAAAAA"/>
              </a:solidFill>
              <a:effectLst/>
              <a:highlight>
                <a:srgbClr val="FFFF00"/>
              </a:highligh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lgn="just"/>
            <a:endParaRPr lang="es-MX" sz="1600" b="0" i="0" dirty="0">
              <a:solidFill>
                <a:srgbClr val="777777"/>
              </a:solidFill>
              <a:effectLst/>
              <a:latin typeface="Source Code Pro" panose="020B0509030403020204" pitchFamily="49" charset="0"/>
            </a:endParaRPr>
          </a:p>
        </p:txBody>
      </p:sp>
      <p:pic>
        <p:nvPicPr>
          <p:cNvPr id="6" name="Imagen 5">
            <a:extLst>
              <a:ext uri="{FF2B5EF4-FFF2-40B4-BE49-F238E27FC236}">
                <a16:creationId xmlns:a16="http://schemas.microsoft.com/office/drawing/2014/main" id="{C5ADFD07-2F2A-401D-A6C0-E8C09C9597AB}"/>
              </a:ext>
            </a:extLst>
          </p:cNvPr>
          <p:cNvPicPr>
            <a:picLocks noChangeAspect="1"/>
          </p:cNvPicPr>
          <p:nvPr/>
        </p:nvPicPr>
        <p:blipFill>
          <a:blip r:embed="rId2"/>
          <a:stretch>
            <a:fillRect/>
          </a:stretch>
        </p:blipFill>
        <p:spPr>
          <a:xfrm>
            <a:off x="4283968" y="2996952"/>
            <a:ext cx="3960440" cy="2096704"/>
          </a:xfrm>
          <a:prstGeom prst="rect">
            <a:avLst/>
          </a:prstGeom>
        </p:spPr>
      </p:pic>
    </p:spTree>
    <p:extLst>
      <p:ext uri="{BB962C8B-B14F-4D97-AF65-F5344CB8AC3E}">
        <p14:creationId xmlns:p14="http://schemas.microsoft.com/office/powerpoint/2010/main" val="1730492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CuadroTexto 7">
            <a:extLst>
              <a:ext uri="{FF2B5EF4-FFF2-40B4-BE49-F238E27FC236}">
                <a16:creationId xmlns:a16="http://schemas.microsoft.com/office/drawing/2014/main" id="{C137A9BB-2A3E-408E-B277-DCC4EA213659}"/>
              </a:ext>
            </a:extLst>
          </p:cNvPr>
          <p:cNvSpPr txBox="1"/>
          <p:nvPr/>
        </p:nvSpPr>
        <p:spPr>
          <a:xfrm>
            <a:off x="323528" y="906414"/>
            <a:ext cx="8496944"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herencia es la capacidad de reutilizar una clase extendiendo su funcionalidad. Una clase que hereda de otra puede añadir nuevos atributos, ocultarlos, añadir nuevos métodos o redefinirlos.</a:t>
            </a:r>
          </a:p>
        </p:txBody>
      </p:sp>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2"/>
          <a:stretch>
            <a:fillRect/>
          </a:stretch>
        </p:blipFill>
        <p:spPr>
          <a:xfrm>
            <a:off x="5148064" y="3861048"/>
            <a:ext cx="3401334" cy="2264917"/>
          </a:xfrm>
          <a:prstGeom prst="rect">
            <a:avLst/>
          </a:prstGeom>
        </p:spPr>
      </p:pic>
      <p:sp>
        <p:nvSpPr>
          <p:cNvPr id="15" name="Rectangle 7">
            <a:extLst>
              <a:ext uri="{FF2B5EF4-FFF2-40B4-BE49-F238E27FC236}">
                <a16:creationId xmlns:a16="http://schemas.microsoft.com/office/drawing/2014/main" id="{AB552821-FA6D-4060-9AE5-85C6D0B3DF96}"/>
              </a:ext>
            </a:extLst>
          </p:cNvPr>
          <p:cNvSpPr txBox="1">
            <a:spLocks noChangeArrowheads="1"/>
          </p:cNvSpPr>
          <p:nvPr/>
        </p:nvSpPr>
        <p:spPr>
          <a:xfrm>
            <a:off x="467544" y="1686323"/>
            <a:ext cx="8208912" cy="1300237"/>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lvl="2" indent="-269875" algn="just">
              <a:lnSpc>
                <a:spcPct val="110000"/>
              </a:lnSpc>
            </a:pPr>
            <a:r>
              <a:rPr lang="es-ES_tradnl" altLang="es-MX" sz="1600" dirty="0"/>
              <a:t>Término que proviene de la herencia de características particulares como color de ojos, color de pelo, etc.</a:t>
            </a:r>
          </a:p>
          <a:p>
            <a:pPr marL="269875" lvl="2" indent="-269875" algn="just">
              <a:lnSpc>
                <a:spcPct val="110000"/>
              </a:lnSpc>
            </a:pPr>
            <a:r>
              <a:rPr lang="es-ES_tradnl" altLang="es-MX" sz="1600" dirty="0"/>
              <a:t>Cuando una clase hereda las variables y métodos de otra clase, se dice que la primera es una subclase de la segunda.   </a:t>
            </a:r>
          </a:p>
        </p:txBody>
      </p:sp>
      <p:pic>
        <p:nvPicPr>
          <p:cNvPr id="11" name="Imagen 10">
            <a:extLst>
              <a:ext uri="{FF2B5EF4-FFF2-40B4-BE49-F238E27FC236}">
                <a16:creationId xmlns:a16="http://schemas.microsoft.com/office/drawing/2014/main" id="{47337F4A-B439-410F-8B42-39DE5C61389E}"/>
              </a:ext>
            </a:extLst>
          </p:cNvPr>
          <p:cNvPicPr>
            <a:picLocks noChangeAspect="1"/>
          </p:cNvPicPr>
          <p:nvPr/>
        </p:nvPicPr>
        <p:blipFill>
          <a:blip r:embed="rId3"/>
          <a:stretch>
            <a:fillRect/>
          </a:stretch>
        </p:blipFill>
        <p:spPr>
          <a:xfrm>
            <a:off x="971600" y="3563015"/>
            <a:ext cx="2952328" cy="2889845"/>
          </a:xfrm>
          <a:prstGeom prst="rect">
            <a:avLst/>
          </a:prstGeom>
        </p:spPr>
      </p:pic>
      <p:sp>
        <p:nvSpPr>
          <p:cNvPr id="13" name="CuadroTexto 12">
            <a:extLst>
              <a:ext uri="{FF2B5EF4-FFF2-40B4-BE49-F238E27FC236}">
                <a16:creationId xmlns:a16="http://schemas.microsoft.com/office/drawing/2014/main" id="{754CCDC3-F0F5-49ED-86AE-500D9CB1CE28}"/>
              </a:ext>
            </a:extLst>
          </p:cNvPr>
          <p:cNvSpPr txBox="1"/>
          <p:nvPr/>
        </p:nvSpPr>
        <p:spPr>
          <a:xfrm>
            <a:off x="467544" y="3058968"/>
            <a:ext cx="8153862" cy="338554"/>
          </a:xfrm>
          <a:prstGeom prst="rect">
            <a:avLst/>
          </a:prstGeom>
          <a:noFill/>
        </p:spPr>
        <p:txBody>
          <a:bodyPr wrap="square">
            <a:spAutoFit/>
          </a:bodyPr>
          <a:lstStyle/>
          <a:p>
            <a:r>
              <a:rPr lang="es-ES" sz="1600" b="1" dirty="0"/>
              <a:t>Ejemplo: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a:t>
            </a:r>
            <a:endParaRPr lang="es-MX" sz="1600" dirty="0"/>
          </a:p>
        </p:txBody>
      </p:sp>
    </p:spTree>
    <p:extLst>
      <p:ext uri="{BB962C8B-B14F-4D97-AF65-F5344CB8AC3E}">
        <p14:creationId xmlns:p14="http://schemas.microsoft.com/office/powerpoint/2010/main" val="5284168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a:extLst>
              <a:ext uri="{FF2B5EF4-FFF2-40B4-BE49-F238E27FC236}">
                <a16:creationId xmlns:a16="http://schemas.microsoft.com/office/drawing/2014/main" id="{E037536D-298C-4A34-964F-778A7502C573}"/>
              </a:ext>
            </a:extLst>
          </p:cNvPr>
          <p:cNvSpPr>
            <a:spLocks noGrp="1" noChangeArrowheads="1"/>
          </p:cNvSpPr>
          <p:nvPr>
            <p:ph type="body" idx="1"/>
          </p:nvPr>
        </p:nvSpPr>
        <p:spPr>
          <a:xfrm>
            <a:off x="683568" y="1052737"/>
            <a:ext cx="7848872" cy="1944216"/>
          </a:xfrm>
        </p:spPr>
        <p:txBody>
          <a:bodyPr>
            <a:normAutofit fontScale="85000" lnSpcReduction="10000"/>
          </a:bodyPr>
          <a:lstStyle/>
          <a:p>
            <a:pPr algn="ctr">
              <a:lnSpc>
                <a:spcPct val="120000"/>
              </a:lnSpc>
              <a:buFontTx/>
              <a:buNone/>
            </a:pPr>
            <a:endParaRPr lang="es-ES_tradnl" altLang="es-MX" sz="1200" b="1" dirty="0">
              <a:solidFill>
                <a:srgbClr val="000099"/>
              </a:solidFill>
              <a:effectLst>
                <a:outerShdw blurRad="38100" dist="38100" dir="2700000" algn="tl">
                  <a:srgbClr val="C0C0C0"/>
                </a:outerShdw>
              </a:effectLst>
              <a:latin typeface="Dom Casual" charset="0"/>
            </a:endParaRPr>
          </a:p>
          <a:p>
            <a:pPr>
              <a:lnSpc>
                <a:spcPct val="130000"/>
              </a:lnSpc>
              <a:spcBef>
                <a:spcPct val="0"/>
              </a:spcBef>
            </a:pPr>
            <a:r>
              <a:rPr lang="es-ES_tradnl" altLang="es-MX" sz="2400" dirty="0">
                <a:latin typeface="Dom Casual" charset="0"/>
              </a:rPr>
              <a:t>Una clase es una generalización de un objeto.</a:t>
            </a:r>
          </a:p>
          <a:p>
            <a:pPr>
              <a:lnSpc>
                <a:spcPct val="130000"/>
              </a:lnSpc>
              <a:spcBef>
                <a:spcPct val="0"/>
              </a:spcBef>
            </a:pPr>
            <a:r>
              <a:rPr lang="es-ES_tradnl" altLang="es-MX" sz="2400" dirty="0">
                <a:latin typeface="Dom Casual" charset="0"/>
              </a:rPr>
              <a:t>Una vez que especificamos o creamos una </a:t>
            </a:r>
            <a:r>
              <a:rPr lang="es-ES_tradnl" altLang="es-MX" sz="2400" b="1" dirty="0">
                <a:latin typeface="Dom Casual" charset="0"/>
              </a:rPr>
              <a:t>clase</a:t>
            </a:r>
            <a:r>
              <a:rPr lang="es-ES_tradnl" altLang="es-MX" sz="2400" dirty="0">
                <a:latin typeface="Dom Casual" charset="0"/>
              </a:rPr>
              <a:t> podemos construir cualquier número de objetos que pertenezca a dicha clase y que por lo tanto tengan los mismos </a:t>
            </a:r>
            <a:r>
              <a:rPr lang="es-ES_tradnl" altLang="es-MX" sz="2400" b="1" dirty="0">
                <a:solidFill>
                  <a:schemeClr val="accent6">
                    <a:lumMod val="75000"/>
                  </a:schemeClr>
                </a:solidFill>
                <a:latin typeface="Dom Casual" charset="0"/>
              </a:rPr>
              <a:t>datos</a:t>
            </a:r>
            <a:r>
              <a:rPr lang="es-ES_tradnl" altLang="es-MX" sz="2400" dirty="0">
                <a:latin typeface="Dom Casual" charset="0"/>
              </a:rPr>
              <a:t> y el mismo </a:t>
            </a:r>
            <a:r>
              <a:rPr lang="es-ES_tradnl" altLang="es-MX" sz="2400" b="1" dirty="0">
                <a:solidFill>
                  <a:schemeClr val="accent6">
                    <a:lumMod val="75000"/>
                  </a:schemeClr>
                </a:solidFill>
                <a:latin typeface="Dom Casual" charset="0"/>
              </a:rPr>
              <a:t>comportamiento</a:t>
            </a:r>
            <a:r>
              <a:rPr lang="es-ES_tradnl" altLang="es-MX" sz="2400" dirty="0">
                <a:latin typeface="Dom Casual" charset="0"/>
              </a:rPr>
              <a:t>. </a:t>
            </a:r>
          </a:p>
          <a:p>
            <a:pPr>
              <a:lnSpc>
                <a:spcPct val="130000"/>
              </a:lnSpc>
              <a:spcBef>
                <a:spcPct val="0"/>
              </a:spcBef>
            </a:pPr>
            <a:endParaRPr lang="es-ES_tradnl" altLang="es-MX" sz="1600" dirty="0">
              <a:latin typeface="Dom Casual" charset="0"/>
            </a:endParaRPr>
          </a:p>
        </p:txBody>
      </p:sp>
      <p:sp>
        <p:nvSpPr>
          <p:cNvPr id="7" name="Rectangle 2">
            <a:extLst>
              <a:ext uri="{FF2B5EF4-FFF2-40B4-BE49-F238E27FC236}">
                <a16:creationId xmlns:a16="http://schemas.microsoft.com/office/drawing/2014/main" id="{2BC83925-49A6-47B4-BDF5-7D6CA99E4B03}"/>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pic>
        <p:nvPicPr>
          <p:cNvPr id="8" name="Imagen 7" descr="Diagrama&#10;&#10;Descripción generada automáticamente">
            <a:extLst>
              <a:ext uri="{FF2B5EF4-FFF2-40B4-BE49-F238E27FC236}">
                <a16:creationId xmlns:a16="http://schemas.microsoft.com/office/drawing/2014/main" id="{29F0C386-FA7B-4D84-B56A-7E511401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117260"/>
            <a:ext cx="5904656" cy="370951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524044" y="1268760"/>
            <a:ext cx="7891357" cy="792781"/>
          </a:xfrm>
          <a:prstGeom prst="rect">
            <a:avLst/>
          </a:prstGeom>
          <a:noFill/>
        </p:spPr>
        <p:txBody>
          <a:bodyPr wrap="square" rtlCol="0">
            <a:spAutoFit/>
          </a:bodyPr>
          <a:lstStyle/>
          <a:p>
            <a:pPr algn="just">
              <a:lnSpc>
                <a:spcPct val="150000"/>
              </a:lnSpc>
            </a:pPr>
            <a:r>
              <a:rPr lang="es-ES" sz="1600" b="1" dirty="0"/>
              <a:t>Ejemplo de herencia: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El nombre de la clase padre se indica entre paréntesis a continuación del nombre de la clase hija.</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735049" y="2272296"/>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844524" y="2641556"/>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58697" y="2497540"/>
            <a:ext cx="2174059"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4" name="Conector recto de flecha 13">
            <a:extLst>
              <a:ext uri="{FF2B5EF4-FFF2-40B4-BE49-F238E27FC236}">
                <a16:creationId xmlns:a16="http://schemas.microsoft.com/office/drawing/2014/main" id="{978018D1-D64E-42D4-B265-76345EBFA240}"/>
              </a:ext>
            </a:extLst>
          </p:cNvPr>
          <p:cNvCxnSpPr/>
          <p:nvPr/>
        </p:nvCxnSpPr>
        <p:spPr>
          <a:xfrm>
            <a:off x="6428700" y="1993484"/>
            <a:ext cx="0" cy="435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78956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467544" y="1087701"/>
            <a:ext cx="8152410" cy="792781"/>
          </a:xfrm>
          <a:prstGeom prst="rect">
            <a:avLst/>
          </a:prstGeom>
          <a:noFill/>
        </p:spPr>
        <p:txBody>
          <a:bodyPr wrap="square" rtlCol="0">
            <a:spAutoFit/>
          </a:bodyPr>
          <a:lstStyle/>
          <a:p>
            <a:pPr algn="just">
              <a:lnSpc>
                <a:spcPct val="150000"/>
              </a:lnSpc>
            </a:pPr>
            <a:r>
              <a:rPr lang="es-ES" sz="1600" dirty="0"/>
              <a:t>La clase </a:t>
            </a:r>
            <a:r>
              <a:rPr lang="es-ES" sz="1600" b="1" dirty="0">
                <a:solidFill>
                  <a:srgbClr val="0070C0"/>
                </a:solidFill>
              </a:rPr>
              <a:t>CocheVolador</a:t>
            </a:r>
            <a:r>
              <a:rPr lang="es-ES" sz="1600" dirty="0"/>
              <a:t> redefine el atributo de clase </a:t>
            </a:r>
            <a:r>
              <a:rPr lang="es-ES" sz="1600" b="1" dirty="0">
                <a:solidFill>
                  <a:schemeClr val="accent6">
                    <a:lumMod val="75000"/>
                  </a:schemeClr>
                </a:solidFill>
              </a:rPr>
              <a:t>ruedas</a:t>
            </a:r>
            <a:r>
              <a:rPr lang="es-ES" sz="1600" dirty="0"/>
              <a:t>, estableciendo su valor a 6 e implementa dos métodos nuevos: </a:t>
            </a:r>
            <a:r>
              <a:rPr lang="es-ES" sz="1600" b="1" dirty="0">
                <a:solidFill>
                  <a:srgbClr val="7030A0"/>
                </a:solidFill>
              </a:rPr>
              <a:t>vuela() </a:t>
            </a:r>
            <a:r>
              <a:rPr lang="es-ES" sz="1600" dirty="0"/>
              <a:t>y </a:t>
            </a:r>
            <a:r>
              <a:rPr lang="es-ES" sz="1600" b="1" dirty="0">
                <a:solidFill>
                  <a:srgbClr val="7030A0"/>
                </a:solidFill>
              </a:rPr>
              <a:t>aterriza(). </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3029" y="2247883"/>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16016" y="2425871"/>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16016" y="2713903"/>
            <a:ext cx="100811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16016" y="3938039"/>
            <a:ext cx="2088232" cy="1039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62168244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1665969"/>
          </a:xfrm>
          <a:prstGeom prst="rect">
            <a:avLst/>
          </a:prstGeom>
          <a:noFill/>
        </p:spPr>
        <p:txBody>
          <a:bodyPr wrap="square" rtlCol="0">
            <a:spAutoFit/>
          </a:bodyPr>
          <a:lstStyle/>
          <a:p>
            <a:pPr algn="just">
              <a:lnSpc>
                <a:spcPts val="2500"/>
              </a:lnSpc>
            </a:pPr>
            <a:r>
              <a:rPr lang="es-ES" sz="1500" dirty="0"/>
              <a:t>En la primera línea del método </a:t>
            </a:r>
            <a:r>
              <a:rPr lang="es-ES" sz="1500" b="1" dirty="0">
                <a:solidFill>
                  <a:srgbClr val="00B050"/>
                </a:solidFill>
              </a:rPr>
              <a:t>__init__()</a:t>
            </a:r>
            <a:r>
              <a:rPr lang="es-ES" sz="1500" dirty="0"/>
              <a:t> aparece la función </a:t>
            </a:r>
            <a:r>
              <a:rPr lang="es-ES" sz="1500" b="1" dirty="0">
                <a:solidFill>
                  <a:schemeClr val="accent6">
                    <a:lumMod val="75000"/>
                  </a:schemeClr>
                </a:solidFill>
              </a:rPr>
              <a:t>super()</a:t>
            </a:r>
            <a:r>
              <a:rPr lang="es-ES" sz="1500" dirty="0"/>
              <a:t>. Esta función devuelve un objeto temporal de la superclase (</a:t>
            </a:r>
            <a:r>
              <a:rPr lang="es-ES" sz="1500" b="1" dirty="0">
                <a:solidFill>
                  <a:srgbClr val="0070C0"/>
                </a:solidFill>
              </a:rPr>
              <a:t>Coche</a:t>
            </a:r>
            <a:r>
              <a:rPr lang="es-ES" sz="1500" dirty="0"/>
              <a:t>) que permite invocar a los métodos definidos en la misma. Se redefine el método </a:t>
            </a:r>
            <a:r>
              <a:rPr lang="es-ES" sz="1500" b="1" dirty="0">
                <a:solidFill>
                  <a:srgbClr val="00B050"/>
                </a:solidFill>
              </a:rPr>
              <a:t>__init__() </a:t>
            </a:r>
            <a:r>
              <a:rPr lang="es-ES" sz="1500" dirty="0"/>
              <a:t>de la clase hija usando la funcionalidad del método de la clase padre. Como la clase </a:t>
            </a:r>
            <a:r>
              <a:rPr lang="es-ES" sz="1500" b="1" dirty="0">
                <a:solidFill>
                  <a:srgbClr val="0070C0"/>
                </a:solidFill>
              </a:rPr>
              <a:t>Coche</a:t>
            </a:r>
            <a:r>
              <a:rPr lang="es-ES" sz="1500" dirty="0"/>
              <a:t> es la que define los atributos </a:t>
            </a:r>
            <a:r>
              <a:rPr lang="es-ES" sz="1500" b="1" dirty="0">
                <a:solidFill>
                  <a:schemeClr val="accent6">
                    <a:lumMod val="75000"/>
                  </a:schemeClr>
                </a:solidFill>
              </a:rPr>
              <a:t>color</a:t>
            </a:r>
            <a:r>
              <a:rPr lang="es-ES" sz="1500" dirty="0"/>
              <a:t> y </a:t>
            </a:r>
            <a:r>
              <a:rPr lang="es-ES" sz="1500" b="1" dirty="0">
                <a:solidFill>
                  <a:schemeClr val="accent6">
                    <a:lumMod val="75000"/>
                  </a:schemeClr>
                </a:solidFill>
              </a:rPr>
              <a:t>aceleracion</a:t>
            </a:r>
            <a:r>
              <a:rPr lang="es-ES" sz="1500" dirty="0"/>
              <a:t>, estos se pasan al constructor de la clase padre y, a continuación, se crea el atributo de instancia </a:t>
            </a:r>
            <a:r>
              <a:rPr lang="es-ES" sz="1500" b="1" dirty="0">
                <a:solidFill>
                  <a:schemeClr val="accent6">
                    <a:lumMod val="75000"/>
                  </a:schemeClr>
                </a:solidFill>
              </a:rPr>
              <a:t>esta_volando </a:t>
            </a:r>
            <a:r>
              <a:rPr lang="es-ES" sz="1500" dirty="0"/>
              <a:t>solo para objetos de la clase </a:t>
            </a:r>
            <a:r>
              <a:rPr lang="es-ES" sz="1500" b="1" dirty="0">
                <a:solidFill>
                  <a:srgbClr val="0070C0"/>
                </a:solidFill>
              </a:rPr>
              <a:t>CocheVolador</a:t>
            </a:r>
            <a:r>
              <a:rPr lang="es-ES" sz="1500" b="1" dirty="0">
                <a:solidFill>
                  <a:srgbClr val="7030A0"/>
                </a:solidFill>
              </a:rPr>
              <a:t>.</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22489" y="2911658"/>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89579" y="2977690"/>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90168" y="3646357"/>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89579" y="3722568"/>
            <a:ext cx="386425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CuadroTexto 1">
            <a:extLst>
              <a:ext uri="{FF2B5EF4-FFF2-40B4-BE49-F238E27FC236}">
                <a16:creationId xmlns:a16="http://schemas.microsoft.com/office/drawing/2014/main" id="{DD8C4772-B5F0-496E-9E88-63147B63D36F}"/>
              </a:ext>
            </a:extLst>
          </p:cNvPr>
          <p:cNvSpPr txBox="1"/>
          <p:nvPr/>
        </p:nvSpPr>
        <p:spPr>
          <a:xfrm>
            <a:off x="7164288" y="2916715"/>
            <a:ext cx="1224136" cy="276999"/>
          </a:xfrm>
          <a:prstGeom prst="rect">
            <a:avLst/>
          </a:prstGeom>
          <a:noFill/>
        </p:spPr>
        <p:txBody>
          <a:bodyPr wrap="square" rtlCol="0">
            <a:spAutoFit/>
          </a:bodyPr>
          <a:lstStyle/>
          <a:p>
            <a:r>
              <a:rPr lang="es-MX" sz="1200" dirty="0"/>
              <a:t>Clase hija</a:t>
            </a:r>
          </a:p>
        </p:txBody>
      </p:sp>
      <p:cxnSp>
        <p:nvCxnSpPr>
          <p:cNvPr id="7" name="Conector recto de flecha 6">
            <a:extLst>
              <a:ext uri="{FF2B5EF4-FFF2-40B4-BE49-F238E27FC236}">
                <a16:creationId xmlns:a16="http://schemas.microsoft.com/office/drawing/2014/main" id="{1079B840-8631-4FF9-A1F0-63D4578747B5}"/>
              </a:ext>
            </a:extLst>
          </p:cNvPr>
          <p:cNvCxnSpPr>
            <a:endCxn id="10" idx="0"/>
          </p:cNvCxnSpPr>
          <p:nvPr/>
        </p:nvCxnSpPr>
        <p:spPr>
          <a:xfrm flipH="1">
            <a:off x="6804248" y="3075143"/>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6AFC4DA9-83E9-47D2-A014-72C2F26D369D}"/>
              </a:ext>
            </a:extLst>
          </p:cNvPr>
          <p:cNvSpPr/>
          <p:nvPr/>
        </p:nvSpPr>
        <p:spPr>
          <a:xfrm>
            <a:off x="395536" y="2780928"/>
            <a:ext cx="8352928" cy="3725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1636065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704167"/>
          </a:xfrm>
          <a:prstGeom prst="rect">
            <a:avLst/>
          </a:prstGeom>
          <a:noFill/>
        </p:spPr>
        <p:txBody>
          <a:bodyPr wrap="square" rtlCol="0">
            <a:spAutoFit/>
          </a:bodyPr>
          <a:lstStyle/>
          <a:p>
            <a:pPr algn="just">
              <a:lnSpc>
                <a:spcPts val="2500"/>
              </a:lnSpc>
            </a:pPr>
            <a:r>
              <a:rPr lang="es-ES" sz="1500" dirty="0"/>
              <a:t>Al utilizar la herencia, todos </a:t>
            </a:r>
            <a:r>
              <a:rPr lang="es-ES" sz="1500" b="1" dirty="0"/>
              <a:t>los atributos (atributos de datos y métodos) </a:t>
            </a:r>
            <a:r>
              <a:rPr lang="es-ES" sz="1500" dirty="0"/>
              <a:t>de la </a:t>
            </a:r>
            <a:r>
              <a:rPr lang="es-ES" sz="1500" b="1" dirty="0">
                <a:solidFill>
                  <a:srgbClr val="0070C0"/>
                </a:solidFill>
              </a:rPr>
              <a:t>clase padre </a:t>
            </a:r>
            <a:r>
              <a:rPr lang="es-ES" sz="1500" dirty="0"/>
              <a:t>también pueden ser referenciados por objetos de las </a:t>
            </a:r>
            <a:r>
              <a:rPr lang="es-ES" sz="1500" b="1" dirty="0">
                <a:solidFill>
                  <a:srgbClr val="0070C0"/>
                </a:solidFill>
              </a:rPr>
              <a:t>clases hijas</a:t>
            </a:r>
            <a:r>
              <a:rPr lang="es-ES" sz="1500" dirty="0"/>
              <a:t>. Al revés no ocurre lo mismo.</a:t>
            </a:r>
            <a:endParaRPr lang="es-ES" sz="1500" b="1" dirty="0">
              <a:solidFill>
                <a:srgbClr val="7030A0"/>
              </a:solidFill>
            </a:endParaRP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21286" y="1824283"/>
            <a:ext cx="3183161" cy="3115793"/>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5364088" y="4031804"/>
            <a:ext cx="3528392" cy="2349524"/>
          </a:xfrm>
          <a:prstGeom prst="rect">
            <a:avLst/>
          </a:prstGeom>
        </p:spPr>
      </p:pic>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61A9C495-5E02-4F14-BB05-7598C08986A6}"/>
              </a:ext>
            </a:extLst>
          </p:cNvPr>
          <p:cNvPicPr>
            <a:picLocks noChangeAspect="1"/>
          </p:cNvPicPr>
          <p:nvPr/>
        </p:nvPicPr>
        <p:blipFill>
          <a:blip r:embed="rId4"/>
          <a:stretch>
            <a:fillRect/>
          </a:stretch>
        </p:blipFill>
        <p:spPr>
          <a:xfrm>
            <a:off x="395536" y="1916832"/>
            <a:ext cx="4815234" cy="2349524"/>
          </a:xfrm>
          <a:prstGeom prst="rect">
            <a:avLst/>
          </a:prstGeom>
        </p:spPr>
      </p:pic>
    </p:spTree>
    <p:extLst>
      <p:ext uri="{BB962C8B-B14F-4D97-AF65-F5344CB8AC3E}">
        <p14:creationId xmlns:p14="http://schemas.microsoft.com/office/powerpoint/2010/main" val="12207628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 múltiple</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323528" y="700358"/>
            <a:ext cx="8496944" cy="3869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Una clase puede heredar de más de una clase a la vez.</a:t>
            </a:r>
          </a:p>
        </p:txBody>
      </p:sp>
      <p:pic>
        <p:nvPicPr>
          <p:cNvPr id="6" name="Imagen 5">
            <a:extLst>
              <a:ext uri="{FF2B5EF4-FFF2-40B4-BE49-F238E27FC236}">
                <a16:creationId xmlns:a16="http://schemas.microsoft.com/office/drawing/2014/main" id="{94DE258D-CC8B-46BA-8789-B3B1E4005363}"/>
              </a:ext>
            </a:extLst>
          </p:cNvPr>
          <p:cNvPicPr>
            <a:picLocks noChangeAspect="1"/>
          </p:cNvPicPr>
          <p:nvPr/>
        </p:nvPicPr>
        <p:blipFill>
          <a:blip r:embed="rId2"/>
          <a:stretch>
            <a:fillRect/>
          </a:stretch>
        </p:blipFill>
        <p:spPr>
          <a:xfrm>
            <a:off x="539553" y="1412776"/>
            <a:ext cx="2705100" cy="4362450"/>
          </a:xfrm>
          <a:prstGeom prst="rect">
            <a:avLst/>
          </a:prstGeom>
        </p:spPr>
      </p:pic>
      <p:sp>
        <p:nvSpPr>
          <p:cNvPr id="12" name="CuadroTexto 11">
            <a:extLst>
              <a:ext uri="{FF2B5EF4-FFF2-40B4-BE49-F238E27FC236}">
                <a16:creationId xmlns:a16="http://schemas.microsoft.com/office/drawing/2014/main" id="{7D058F46-6053-4294-BC60-BAD66C25D857}"/>
              </a:ext>
            </a:extLst>
          </p:cNvPr>
          <p:cNvSpPr txBox="1"/>
          <p:nvPr/>
        </p:nvSpPr>
        <p:spPr>
          <a:xfrm>
            <a:off x="5292080" y="1623216"/>
            <a:ext cx="2520280" cy="383567"/>
          </a:xfrm>
          <a:prstGeom prst="rect">
            <a:avLst/>
          </a:prstGeom>
          <a:noFill/>
        </p:spPr>
        <p:txBody>
          <a:bodyPr wrap="square" rtlCol="0">
            <a:spAutoFit/>
          </a:bodyPr>
          <a:lstStyle/>
          <a:p>
            <a:pPr algn="just">
              <a:lnSpc>
                <a:spcPts val="2500"/>
              </a:lnSpc>
            </a:pPr>
            <a:r>
              <a:rPr lang="es-ES" sz="1500" dirty="0"/>
              <a:t>El script dará como resultado:</a:t>
            </a:r>
            <a:endParaRPr lang="es-ES" sz="1500" b="1" dirty="0">
              <a:solidFill>
                <a:srgbClr val="7030A0"/>
              </a:solidFill>
            </a:endParaRPr>
          </a:p>
        </p:txBody>
      </p:sp>
      <p:pic>
        <p:nvPicPr>
          <p:cNvPr id="8" name="Imagen 7">
            <a:extLst>
              <a:ext uri="{FF2B5EF4-FFF2-40B4-BE49-F238E27FC236}">
                <a16:creationId xmlns:a16="http://schemas.microsoft.com/office/drawing/2014/main" id="{3954C47C-66DE-4A17-B1F7-9F1E496D4F15}"/>
              </a:ext>
            </a:extLst>
          </p:cNvPr>
          <p:cNvPicPr>
            <a:picLocks noChangeAspect="1"/>
          </p:cNvPicPr>
          <p:nvPr/>
        </p:nvPicPr>
        <p:blipFill>
          <a:blip r:embed="rId3"/>
          <a:stretch>
            <a:fillRect/>
          </a:stretch>
        </p:blipFill>
        <p:spPr>
          <a:xfrm>
            <a:off x="5388523" y="2215005"/>
            <a:ext cx="904875" cy="657225"/>
          </a:xfrm>
          <a:prstGeom prst="rect">
            <a:avLst/>
          </a:prstGeom>
        </p:spPr>
      </p:pic>
      <p:sp>
        <p:nvSpPr>
          <p:cNvPr id="15" name="Rectángulo 14">
            <a:extLst>
              <a:ext uri="{FF2B5EF4-FFF2-40B4-BE49-F238E27FC236}">
                <a16:creationId xmlns:a16="http://schemas.microsoft.com/office/drawing/2014/main" id="{EA1E3BFB-9829-49B5-B00B-45CF884F087C}"/>
              </a:ext>
            </a:extLst>
          </p:cNvPr>
          <p:cNvSpPr/>
          <p:nvPr/>
        </p:nvSpPr>
        <p:spPr>
          <a:xfrm>
            <a:off x="521755" y="3573016"/>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96129470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179512" y="889323"/>
            <a:ext cx="864096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encapsulación hace referencia a la capacidad que tiene un objeto de ocultar su estado, de manera que sus datos solo se puedan modificar por medio de las operaciones (métodos) que ofrece. </a:t>
            </a:r>
            <a:endParaRPr lang="es-ES" sz="1600" dirty="0">
              <a:solidFill>
                <a:schemeClr val="tx1">
                  <a:lumMod val="95000"/>
                  <a:lumOff val="5000"/>
                </a:schemeClr>
              </a:solidFill>
            </a:endParaRPr>
          </a:p>
        </p:txBody>
      </p:sp>
      <p:sp>
        <p:nvSpPr>
          <p:cNvPr id="10" name="CuadroTexto 9">
            <a:extLst>
              <a:ext uri="{FF2B5EF4-FFF2-40B4-BE49-F238E27FC236}">
                <a16:creationId xmlns:a16="http://schemas.microsoft.com/office/drawing/2014/main" id="{B73C42C7-85D9-4D9B-B558-211E4812A4BA}"/>
              </a:ext>
            </a:extLst>
          </p:cNvPr>
          <p:cNvSpPr txBox="1"/>
          <p:nvPr/>
        </p:nvSpPr>
        <p:spPr>
          <a:xfrm>
            <a:off x="251520" y="1796879"/>
            <a:ext cx="8496944" cy="1989904"/>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En Python, todos los </a:t>
            </a:r>
            <a:r>
              <a:rPr lang="es-ES" sz="1600" b="1" dirty="0">
                <a:solidFill>
                  <a:srgbClr val="00B050"/>
                </a:solidFill>
              </a:rPr>
              <a:t>atributos de una clase (atributos de datos y métodos) son públicos</a:t>
            </a:r>
            <a:r>
              <a:rPr lang="es-ES" sz="1600" dirty="0">
                <a:solidFill>
                  <a:schemeClr val="tx1">
                    <a:lumMod val="95000"/>
                    <a:lumOff val="5000"/>
                  </a:schemeClr>
                </a:solidFill>
              </a:rPr>
              <a:t>. Esto quiere decir que desde un código que use la clase, se puede acceder a todos los atributos y métodos de dicha clase.</a:t>
            </a:r>
          </a:p>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Hay una forma de indicar en Python que un atributo, ya sea un dato o un método, es interno a una clase y no se debería utilizar fuera de ella. Esto es usando el carácter </a:t>
            </a:r>
            <a:r>
              <a:rPr lang="es-ES" sz="1600" b="1" dirty="0">
                <a:solidFill>
                  <a:srgbClr val="0070C0"/>
                </a:solidFill>
              </a:rPr>
              <a:t>guión bajo _atributo</a:t>
            </a:r>
            <a:r>
              <a:rPr lang="es-ES" sz="1600" dirty="0">
                <a:solidFill>
                  <a:schemeClr val="tx1">
                    <a:lumMod val="95000"/>
                    <a:lumOff val="5000"/>
                  </a:schemeClr>
                </a:solidFill>
              </a:rPr>
              <a:t> antes del nombre del atributo que queramos ocultar.</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611560" y="4005064"/>
            <a:ext cx="6191250" cy="2085975"/>
          </a:xfrm>
          <a:prstGeom prst="rect">
            <a:avLst/>
          </a:prstGeom>
        </p:spPr>
      </p:pic>
      <p:sp>
        <p:nvSpPr>
          <p:cNvPr id="6" name="Rectángulo 5">
            <a:extLst>
              <a:ext uri="{FF2B5EF4-FFF2-40B4-BE49-F238E27FC236}">
                <a16:creationId xmlns:a16="http://schemas.microsoft.com/office/drawing/2014/main" id="{00A8FDE6-4A3E-4FB3-9730-D3716FB038D5}"/>
              </a:ext>
            </a:extLst>
          </p:cNvPr>
          <p:cNvSpPr/>
          <p:nvPr/>
        </p:nvSpPr>
        <p:spPr>
          <a:xfrm>
            <a:off x="1402928" y="4437112"/>
            <a:ext cx="2304257"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67437902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683568" y="992074"/>
            <a:ext cx="8136904"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El atributo seguirá siendo accesible desde fuera de la clase, pero el programador está indicando que es privado y no debería utilizarse porque no se sabe qué consecuencias puede tener. </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2773238" y="2031248"/>
            <a:ext cx="6191250" cy="2085975"/>
          </a:xfrm>
          <a:prstGeom prst="rect">
            <a:avLst/>
          </a:prstGeom>
        </p:spPr>
      </p:pic>
      <p:pic>
        <p:nvPicPr>
          <p:cNvPr id="3" name="Imagen 2">
            <a:extLst>
              <a:ext uri="{FF2B5EF4-FFF2-40B4-BE49-F238E27FC236}">
                <a16:creationId xmlns:a16="http://schemas.microsoft.com/office/drawing/2014/main" id="{1A31B860-4D96-42F7-AAE9-758325AD51D2}"/>
              </a:ext>
            </a:extLst>
          </p:cNvPr>
          <p:cNvPicPr>
            <a:picLocks noChangeAspect="1"/>
          </p:cNvPicPr>
          <p:nvPr/>
        </p:nvPicPr>
        <p:blipFill>
          <a:blip r:embed="rId3"/>
          <a:stretch>
            <a:fillRect/>
          </a:stretch>
        </p:blipFill>
        <p:spPr>
          <a:xfrm>
            <a:off x="2773238" y="4258104"/>
            <a:ext cx="2581275" cy="1819275"/>
          </a:xfrm>
          <a:prstGeom prst="rect">
            <a:avLst/>
          </a:prstGeom>
        </p:spPr>
      </p:pic>
      <p:sp>
        <p:nvSpPr>
          <p:cNvPr id="11" name="CuadroTexto 10">
            <a:extLst>
              <a:ext uri="{FF2B5EF4-FFF2-40B4-BE49-F238E27FC236}">
                <a16:creationId xmlns:a16="http://schemas.microsoft.com/office/drawing/2014/main" id="{C48A7B3E-ED1B-4D54-946B-19057C587271}"/>
              </a:ext>
            </a:extLst>
          </p:cNvPr>
          <p:cNvSpPr txBox="1"/>
          <p:nvPr/>
        </p:nvSpPr>
        <p:spPr>
          <a:xfrm>
            <a:off x="686826" y="1907599"/>
            <a:ext cx="1872208" cy="1319528"/>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a:lnSpc>
                <a:spcPts val="2000"/>
              </a:lnSpc>
            </a:pPr>
            <a:r>
              <a:rPr lang="es-ES" sz="1400" dirty="0">
                <a:solidFill>
                  <a:schemeClr val="tx1">
                    <a:lumMod val="95000"/>
                    <a:lumOff val="5000"/>
                  </a:schemeClr>
                </a:solidFill>
              </a:rPr>
              <a:t>La </a:t>
            </a:r>
            <a:r>
              <a:rPr lang="es-ES" sz="1400" b="1" dirty="0">
                <a:solidFill>
                  <a:schemeClr val="tx1">
                    <a:lumMod val="95000"/>
                    <a:lumOff val="5000"/>
                  </a:schemeClr>
                </a:solidFill>
              </a:rPr>
              <a:t>clase A </a:t>
            </a:r>
            <a:r>
              <a:rPr lang="es-ES" sz="1400" dirty="0">
                <a:solidFill>
                  <a:schemeClr val="tx1">
                    <a:lumMod val="95000"/>
                    <a:lumOff val="5000"/>
                  </a:schemeClr>
                </a:solidFill>
              </a:rPr>
              <a:t>define el </a:t>
            </a:r>
            <a:r>
              <a:rPr lang="es-ES" sz="1400" b="1" dirty="0">
                <a:solidFill>
                  <a:schemeClr val="accent6">
                    <a:lumMod val="75000"/>
                  </a:schemeClr>
                </a:solidFill>
              </a:rPr>
              <a:t>atributo privado</a:t>
            </a:r>
            <a:r>
              <a:rPr lang="es-ES" sz="1400" dirty="0">
                <a:solidFill>
                  <a:schemeClr val="accent6">
                    <a:lumMod val="75000"/>
                  </a:schemeClr>
                </a:solidFill>
              </a:rPr>
              <a:t> </a:t>
            </a:r>
            <a:r>
              <a:rPr lang="es-ES" sz="1400" b="1" dirty="0">
                <a:solidFill>
                  <a:srgbClr val="0070C0"/>
                </a:solidFill>
              </a:rPr>
              <a:t>_contador</a:t>
            </a:r>
            <a:endParaRPr lang="es-ES" sz="1400" dirty="0">
              <a:solidFill>
                <a:schemeClr val="tx1">
                  <a:lumMod val="95000"/>
                  <a:lumOff val="5000"/>
                </a:schemeClr>
              </a:solidFill>
            </a:endParaRPr>
          </a:p>
        </p:txBody>
      </p:sp>
      <p:sp>
        <p:nvSpPr>
          <p:cNvPr id="12" name="CuadroTexto 11">
            <a:extLst>
              <a:ext uri="{FF2B5EF4-FFF2-40B4-BE49-F238E27FC236}">
                <a16:creationId xmlns:a16="http://schemas.microsoft.com/office/drawing/2014/main" id="{17F98069-7653-4E51-A1F8-70D3A40605DB}"/>
              </a:ext>
            </a:extLst>
          </p:cNvPr>
          <p:cNvSpPr txBox="1"/>
          <p:nvPr/>
        </p:nvSpPr>
        <p:spPr>
          <a:xfrm>
            <a:off x="683568" y="4258104"/>
            <a:ext cx="1801638" cy="845040"/>
          </a:xfrm>
          <a:prstGeom prst="rect">
            <a:avLst/>
          </a:prstGeom>
          <a:noFill/>
        </p:spPr>
        <p:txBody>
          <a:bodyPr wrap="square" rtlCol="0">
            <a:spAutoFit/>
          </a:bodyPr>
          <a:lstStyle/>
          <a:p>
            <a:pPr algn="just">
              <a:lnSpc>
                <a:spcPts val="2000"/>
              </a:lnSpc>
            </a:pPr>
            <a:r>
              <a:rPr lang="es-ES" sz="1400" dirty="0">
                <a:solidFill>
                  <a:schemeClr val="tx1">
                    <a:lumMod val="95000"/>
                    <a:lumOff val="5000"/>
                  </a:schemeClr>
                </a:solidFill>
              </a:rPr>
              <a:t>Un ejemplo de uso de la clase sería el siguiente:</a:t>
            </a:r>
          </a:p>
        </p:txBody>
      </p:sp>
      <p:sp>
        <p:nvSpPr>
          <p:cNvPr id="13" name="CuadroTexto 12">
            <a:extLst>
              <a:ext uri="{FF2B5EF4-FFF2-40B4-BE49-F238E27FC236}">
                <a16:creationId xmlns:a16="http://schemas.microsoft.com/office/drawing/2014/main" id="{2ECBEF75-283F-48D0-AC07-B3DB281F0998}"/>
              </a:ext>
            </a:extLst>
          </p:cNvPr>
          <p:cNvSpPr txBox="1"/>
          <p:nvPr/>
        </p:nvSpPr>
        <p:spPr>
          <a:xfrm>
            <a:off x="663431" y="5563328"/>
            <a:ext cx="2096301" cy="851772"/>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Es posible acceder al atributo privado, aunque no se debiera.</a:t>
            </a:r>
          </a:p>
        </p:txBody>
      </p:sp>
      <p:sp>
        <p:nvSpPr>
          <p:cNvPr id="14" name="Rectángulo 13">
            <a:extLst>
              <a:ext uri="{FF2B5EF4-FFF2-40B4-BE49-F238E27FC236}">
                <a16:creationId xmlns:a16="http://schemas.microsoft.com/office/drawing/2014/main" id="{D1A9E345-1E86-4B38-A78C-641607DFE0D8}"/>
              </a:ext>
            </a:extLst>
          </p:cNvPr>
          <p:cNvSpPr/>
          <p:nvPr/>
        </p:nvSpPr>
        <p:spPr>
          <a:xfrm>
            <a:off x="2794701" y="5596241"/>
            <a:ext cx="2581275" cy="4811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5949890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149128" cy="1028102"/>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También es posible usar un </a:t>
            </a:r>
            <a:r>
              <a:rPr lang="es-ES" sz="1600" b="1" dirty="0">
                <a:solidFill>
                  <a:srgbClr val="0070C0"/>
                </a:solidFill>
              </a:rPr>
              <a:t>doble guión bajo</a:t>
            </a:r>
            <a:r>
              <a:rPr lang="es-ES" sz="1600" dirty="0">
                <a:solidFill>
                  <a:schemeClr val="tx1">
                    <a:lumMod val="95000"/>
                    <a:lumOff val="5000"/>
                  </a:schemeClr>
                </a:solidFill>
              </a:rPr>
              <a:t> </a:t>
            </a:r>
            <a:r>
              <a:rPr lang="es-ES" sz="1600" b="1" dirty="0">
                <a:solidFill>
                  <a:srgbClr val="0070C0"/>
                </a:solidFill>
              </a:rPr>
              <a:t>__atributo</a:t>
            </a:r>
            <a:r>
              <a:rPr lang="es-ES" sz="1600" dirty="0">
                <a:solidFill>
                  <a:schemeClr val="tx1">
                    <a:lumMod val="95000"/>
                    <a:lumOff val="5000"/>
                  </a:schemeClr>
                </a:solidFill>
              </a:rPr>
              <a:t>. Esto hace que el identificador sea literalmente reemplazado por el texto </a:t>
            </a:r>
            <a:r>
              <a:rPr lang="es-ES" sz="1600" b="1" dirty="0">
                <a:solidFill>
                  <a:schemeClr val="accent6">
                    <a:lumMod val="75000"/>
                  </a:schemeClr>
                </a:solidFill>
              </a:rPr>
              <a:t>_Clase__atributo</a:t>
            </a:r>
            <a:r>
              <a:rPr lang="es-ES" sz="1600" dirty="0">
                <a:solidFill>
                  <a:schemeClr val="tx1">
                    <a:lumMod val="95000"/>
                    <a:lumOff val="5000"/>
                  </a:schemeClr>
                </a:solidFill>
              </a:rPr>
              <a:t>, donde </a:t>
            </a:r>
            <a:r>
              <a:rPr lang="es-ES" sz="1600" b="1" dirty="0">
                <a:solidFill>
                  <a:schemeClr val="tx1">
                    <a:lumMod val="95000"/>
                    <a:lumOff val="5000"/>
                  </a:schemeClr>
                </a:solidFill>
              </a:rPr>
              <a:t>Clase</a:t>
            </a:r>
            <a:r>
              <a:rPr lang="es-ES" sz="1600" dirty="0">
                <a:solidFill>
                  <a:schemeClr val="tx1">
                    <a:lumMod val="95000"/>
                    <a:lumOff val="5000"/>
                  </a:schemeClr>
                </a:solidFill>
              </a:rPr>
              <a:t> es el nombre de la clase actual. </a:t>
            </a:r>
          </a:p>
        </p:txBody>
      </p:sp>
      <p:pic>
        <p:nvPicPr>
          <p:cNvPr id="14" name="Imagen 13">
            <a:extLst>
              <a:ext uri="{FF2B5EF4-FFF2-40B4-BE49-F238E27FC236}">
                <a16:creationId xmlns:a16="http://schemas.microsoft.com/office/drawing/2014/main" id="{FE5193A2-5AC9-4984-8F1D-C88888E5EEF1}"/>
              </a:ext>
            </a:extLst>
          </p:cNvPr>
          <p:cNvPicPr>
            <a:picLocks noChangeAspect="1"/>
          </p:cNvPicPr>
          <p:nvPr/>
        </p:nvPicPr>
        <p:blipFill>
          <a:blip r:embed="rId2"/>
          <a:stretch>
            <a:fillRect/>
          </a:stretch>
        </p:blipFill>
        <p:spPr>
          <a:xfrm>
            <a:off x="2843808" y="2085721"/>
            <a:ext cx="5472608" cy="1824203"/>
          </a:xfrm>
          <a:prstGeom prst="rect">
            <a:avLst/>
          </a:prstGeom>
        </p:spPr>
      </p:pic>
      <p:sp>
        <p:nvSpPr>
          <p:cNvPr id="17" name="CuadroTexto 16">
            <a:extLst>
              <a:ext uri="{FF2B5EF4-FFF2-40B4-BE49-F238E27FC236}">
                <a16:creationId xmlns:a16="http://schemas.microsoft.com/office/drawing/2014/main" id="{A4FA2A5F-F2E3-4AA0-A1A4-0FCE88899775}"/>
              </a:ext>
            </a:extLst>
          </p:cNvPr>
          <p:cNvSpPr txBox="1"/>
          <p:nvPr/>
        </p:nvSpPr>
        <p:spPr>
          <a:xfrm>
            <a:off x="467544" y="2190583"/>
            <a:ext cx="1997631" cy="161448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A diferencia del ejercicio anterior, la </a:t>
            </a:r>
            <a:r>
              <a:rPr lang="es-ES" sz="1400" b="1" dirty="0">
                <a:solidFill>
                  <a:srgbClr val="0070C0"/>
                </a:solidFill>
              </a:rPr>
              <a:t>clase B </a:t>
            </a:r>
            <a:r>
              <a:rPr lang="es-ES" sz="1400" dirty="0">
                <a:solidFill>
                  <a:schemeClr val="tx1">
                    <a:lumMod val="95000"/>
                    <a:lumOff val="5000"/>
                  </a:schemeClr>
                </a:solidFill>
              </a:rPr>
              <a:t>define el </a:t>
            </a:r>
            <a:r>
              <a:rPr lang="es-ES" sz="1400" b="1" dirty="0">
                <a:solidFill>
                  <a:srgbClr val="00B050"/>
                </a:solidFill>
              </a:rPr>
              <a:t>atributo privado </a:t>
            </a:r>
            <a:r>
              <a:rPr lang="es-ES" sz="1400" b="1" dirty="0">
                <a:solidFill>
                  <a:schemeClr val="accent6">
                    <a:lumMod val="75000"/>
                  </a:schemeClr>
                </a:solidFill>
              </a:rPr>
              <a:t>__contador </a:t>
            </a:r>
            <a:r>
              <a:rPr lang="es-ES" sz="1400" dirty="0">
                <a:solidFill>
                  <a:schemeClr val="tx1">
                    <a:lumMod val="95000"/>
                    <a:lumOff val="5000"/>
                  </a:schemeClr>
                </a:solidFill>
              </a:rPr>
              <a:t>anteponiendo un </a:t>
            </a:r>
            <a:r>
              <a:rPr lang="es-ES" sz="1400" b="1" dirty="0">
                <a:solidFill>
                  <a:srgbClr val="0070C0"/>
                </a:solidFill>
              </a:rPr>
              <a:t>doble guion bajo</a:t>
            </a:r>
            <a:r>
              <a:rPr lang="es-ES" sz="1400" dirty="0">
                <a:solidFill>
                  <a:schemeClr val="tx1">
                    <a:lumMod val="95000"/>
                    <a:lumOff val="5000"/>
                  </a:schemeClr>
                </a:solidFill>
              </a:rPr>
              <a:t>. </a:t>
            </a:r>
            <a:endParaRPr lang="es-ES" sz="1600" dirty="0">
              <a:solidFill>
                <a:schemeClr val="tx1">
                  <a:lumMod val="95000"/>
                  <a:lumOff val="5000"/>
                </a:schemeClr>
              </a:solidFill>
            </a:endParaRPr>
          </a:p>
        </p:txBody>
      </p:sp>
      <p:pic>
        <p:nvPicPr>
          <p:cNvPr id="19" name="Imagen 18">
            <a:extLst>
              <a:ext uri="{FF2B5EF4-FFF2-40B4-BE49-F238E27FC236}">
                <a16:creationId xmlns:a16="http://schemas.microsoft.com/office/drawing/2014/main" id="{167C1CD6-012D-4A74-AB0F-EF0E5F9694FD}"/>
              </a:ext>
            </a:extLst>
          </p:cNvPr>
          <p:cNvPicPr>
            <a:picLocks noChangeAspect="1"/>
          </p:cNvPicPr>
          <p:nvPr/>
        </p:nvPicPr>
        <p:blipFill>
          <a:blip r:embed="rId3"/>
          <a:stretch>
            <a:fillRect/>
          </a:stretch>
        </p:blipFill>
        <p:spPr>
          <a:xfrm>
            <a:off x="2859278" y="4221088"/>
            <a:ext cx="5378622" cy="2105026"/>
          </a:xfrm>
          <a:prstGeom prst="rect">
            <a:avLst/>
          </a:prstGeom>
        </p:spPr>
      </p:pic>
      <p:sp>
        <p:nvSpPr>
          <p:cNvPr id="20" name="CuadroTexto 19">
            <a:extLst>
              <a:ext uri="{FF2B5EF4-FFF2-40B4-BE49-F238E27FC236}">
                <a16:creationId xmlns:a16="http://schemas.microsoft.com/office/drawing/2014/main" id="{5CA59DD9-3BE3-4F8D-938F-FF78B6BDFF41}"/>
              </a:ext>
            </a:extLst>
          </p:cNvPr>
          <p:cNvSpPr txBox="1"/>
          <p:nvPr/>
        </p:nvSpPr>
        <p:spPr>
          <a:xfrm>
            <a:off x="441945" y="4149080"/>
            <a:ext cx="1997631" cy="187096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El resultado cambia, ya que no se puede acceder al atributo </a:t>
            </a:r>
            <a:r>
              <a:rPr lang="es-ES" sz="1400" b="1" dirty="0">
                <a:solidFill>
                  <a:schemeClr val="accent6">
                    <a:lumMod val="75000"/>
                  </a:schemeClr>
                </a:solidFill>
              </a:rPr>
              <a:t>__contador</a:t>
            </a:r>
            <a:r>
              <a:rPr lang="es-ES" sz="1400" dirty="0">
                <a:solidFill>
                  <a:schemeClr val="tx1">
                    <a:lumMod val="95000"/>
                    <a:lumOff val="5000"/>
                  </a:schemeClr>
                </a:solidFill>
              </a:rPr>
              <a:t> fuera de la clase. Este identificador se ha sustituido por </a:t>
            </a:r>
            <a:r>
              <a:rPr lang="es-ES" sz="1400" b="1" dirty="0">
                <a:solidFill>
                  <a:schemeClr val="accent6">
                    <a:lumMod val="75000"/>
                  </a:schemeClr>
                </a:solidFill>
              </a:rPr>
              <a:t>_B__contador</a:t>
            </a:r>
            <a:r>
              <a:rPr lang="es-ES" sz="1400" dirty="0">
                <a:solidFill>
                  <a:schemeClr val="tx1">
                    <a:lumMod val="95000"/>
                    <a:lumOff val="5000"/>
                  </a:schemeClr>
                </a:solidFill>
              </a:rPr>
              <a:t>.</a:t>
            </a:r>
            <a:endParaRPr lang="es-ES" sz="1600" dirty="0">
              <a:solidFill>
                <a:schemeClr val="tx1">
                  <a:lumMod val="95000"/>
                  <a:lumOff val="5000"/>
                </a:schemeClr>
              </a:solidFill>
            </a:endParaRPr>
          </a:p>
        </p:txBody>
      </p:sp>
      <p:sp>
        <p:nvSpPr>
          <p:cNvPr id="21" name="Rectángulo 20">
            <a:extLst>
              <a:ext uri="{FF2B5EF4-FFF2-40B4-BE49-F238E27FC236}">
                <a16:creationId xmlns:a16="http://schemas.microsoft.com/office/drawing/2014/main" id="{A56D7C7D-3DA4-4097-88C7-D99004D02C66}"/>
              </a:ext>
            </a:extLst>
          </p:cNvPr>
          <p:cNvSpPr/>
          <p:nvPr/>
        </p:nvSpPr>
        <p:spPr>
          <a:xfrm>
            <a:off x="2843808" y="5157192"/>
            <a:ext cx="5394092"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798632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7992888" cy="1989904"/>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Los atributos de un objeto pueden ocultarse para que no sean accedidos desde fuera de la definición de una clase. Para ello, es necesario nombrar los atributos con un prefijo de doble subrayado: </a:t>
            </a:r>
            <a:r>
              <a:rPr lang="es-ES" sz="1600" b="1" dirty="0">
                <a:solidFill>
                  <a:schemeClr val="accent6">
                    <a:lumMod val="75000"/>
                  </a:schemeClr>
                </a:solidFill>
              </a:rPr>
              <a:t>__atributo</a:t>
            </a: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p:txBody>
      </p:sp>
      <p:sp>
        <p:nvSpPr>
          <p:cNvPr id="5" name="Rectangle 3">
            <a:extLst>
              <a:ext uri="{FF2B5EF4-FFF2-40B4-BE49-F238E27FC236}">
                <a16:creationId xmlns:a16="http://schemas.microsoft.com/office/drawing/2014/main" id="{1288C872-2009-4CB2-825E-4AA3461EF388}"/>
              </a:ext>
            </a:extLst>
          </p:cNvPr>
          <p:cNvSpPr>
            <a:spLocks noChangeArrowheads="1"/>
          </p:cNvSpPr>
          <p:nvPr/>
        </p:nvSpPr>
        <p:spPr bwMode="auto">
          <a:xfrm>
            <a:off x="467544" y="2348880"/>
            <a:ext cx="4887566"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highlight>
                  <a:srgbClr val="FFFF00"/>
                </a:highlight>
                <a:latin typeface="Courier New" panose="02070309020205020404" pitchFamily="49" charset="0"/>
                <a:cs typeface="Courier New" panose="02070309020205020404" pitchFamily="49" charset="0"/>
              </a:rPr>
              <a:t>19</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88"/>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__init__</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6666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impuesto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100</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6666"/>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impuesto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2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12</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110</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"euros"</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highlight>
                  <a:srgbClr val="FFFF00"/>
                </a:highligh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660066"/>
                </a:solidFill>
                <a:effectLst/>
                <a:highlight>
                  <a:srgbClr val="FFFF00"/>
                </a:highlight>
                <a:latin typeface="Courier New" panose="02070309020205020404" pitchFamily="49" charset="0"/>
                <a:cs typeface="Courier New" panose="02070309020205020404" pitchFamily="49" charset="0"/>
              </a:rPr>
              <a:t>_Factura__tasa</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880000"/>
                </a:solidFill>
                <a:effectLst/>
                <a:highlight>
                  <a:srgbClr val="FFFF00"/>
                </a:highlight>
                <a:latin typeface="Courier New" panose="02070309020205020404" pitchFamily="49" charset="0"/>
                <a:cs typeface="Courier New" panose="02070309020205020404" pitchFamily="49" charset="0"/>
              </a:rPr>
              <a:t># 19</a:t>
            </a:r>
            <a:endPar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9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18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Métodos </a:t>
            </a:r>
            <a:r>
              <a:rPr lang="es-ES_tradnl" altLang="es-MX" sz="3200" b="1" dirty="0" err="1">
                <a:solidFill>
                  <a:schemeClr val="accent4">
                    <a:lumMod val="50000"/>
                  </a:schemeClr>
                </a:solidFill>
                <a:effectLst>
                  <a:outerShdw blurRad="38100" dist="38100" dir="2700000" algn="tl">
                    <a:srgbClr val="C0C0C0"/>
                  </a:outerShdw>
                </a:effectLst>
                <a:latin typeface="Dom Casual" charset="0"/>
              </a:rPr>
              <a:t>get</a:t>
            </a:r>
            <a:r>
              <a:rPr lang="es-ES_tradnl" altLang="es-MX" sz="3200" b="1" dirty="0">
                <a:solidFill>
                  <a:schemeClr val="accent4">
                    <a:lumMod val="50000"/>
                  </a:schemeClr>
                </a:solidFill>
                <a:effectLst>
                  <a:outerShdw blurRad="38100" dist="38100" dir="2700000" algn="tl">
                    <a:srgbClr val="C0C0C0"/>
                  </a:outerShdw>
                </a:effectLst>
                <a:latin typeface="Dom Casual" charset="0"/>
              </a:rPr>
              <a:t>, set y del</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208912"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Cuando se trabajan con clases es recomendable crear atributos ocultos y utilizar métodos específicos para acceder a los mismos para establecer, obtener o borrar la información:</a:t>
            </a:r>
            <a:endParaRPr lang="es-ES" sz="1600" b="1" dirty="0">
              <a:solidFill>
                <a:schemeClr val="accent6">
                  <a:lumMod val="75000"/>
                </a:schemeClr>
              </a:solidFill>
            </a:endParaRPr>
          </a:p>
        </p:txBody>
      </p:sp>
      <p:pic>
        <p:nvPicPr>
          <p:cNvPr id="3" name="Imagen 2">
            <a:extLst>
              <a:ext uri="{FF2B5EF4-FFF2-40B4-BE49-F238E27FC236}">
                <a16:creationId xmlns:a16="http://schemas.microsoft.com/office/drawing/2014/main" id="{66F3A83B-2FA4-4582-BCE0-C9174424F60B}"/>
              </a:ext>
            </a:extLst>
          </p:cNvPr>
          <p:cNvPicPr>
            <a:picLocks noChangeAspect="1"/>
          </p:cNvPicPr>
          <p:nvPr/>
        </p:nvPicPr>
        <p:blipFill>
          <a:blip r:embed="rId2"/>
          <a:stretch>
            <a:fillRect/>
          </a:stretch>
        </p:blipFill>
        <p:spPr>
          <a:xfrm>
            <a:off x="611560" y="1970545"/>
            <a:ext cx="3586201" cy="4293096"/>
          </a:xfrm>
          <a:prstGeom prst="rect">
            <a:avLst/>
          </a:prstGeom>
        </p:spPr>
      </p:pic>
    </p:spTree>
    <p:extLst>
      <p:ext uri="{BB962C8B-B14F-4D97-AF65-F5344CB8AC3E}">
        <p14:creationId xmlns:p14="http://schemas.microsoft.com/office/powerpoint/2010/main" val="2924426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a:extLst>
              <a:ext uri="{FF2B5EF4-FFF2-40B4-BE49-F238E27FC236}">
                <a16:creationId xmlns:a16="http://schemas.microsoft.com/office/drawing/2014/main" id="{B80A8956-8AAE-4D85-96D6-562711F682E6}"/>
              </a:ext>
            </a:extLst>
          </p:cNvPr>
          <p:cNvSpPr>
            <a:spLocks noGrp="1" noChangeArrowheads="1"/>
          </p:cNvSpPr>
          <p:nvPr>
            <p:ph type="body" idx="1"/>
          </p:nvPr>
        </p:nvSpPr>
        <p:spPr>
          <a:xfrm>
            <a:off x="822998" y="1052736"/>
            <a:ext cx="7498003" cy="1944563"/>
          </a:xfrm>
        </p:spPr>
        <p:txBody>
          <a:bodyPr>
            <a:normAutofit fontScale="92500" lnSpcReduction="20000"/>
          </a:bodyPr>
          <a:lstStyle/>
          <a:p>
            <a:pPr marL="0" indent="0" algn="just">
              <a:lnSpc>
                <a:spcPct val="120000"/>
              </a:lnSpc>
              <a:spcBef>
                <a:spcPct val="0"/>
              </a:spcBef>
              <a:spcAft>
                <a:spcPts val="1200"/>
              </a:spcAft>
              <a:buFontTx/>
              <a:buNone/>
            </a:pPr>
            <a:r>
              <a:rPr lang="es-ES_tradnl" altLang="es-MX" sz="2000" dirty="0">
                <a:latin typeface="Dom Casual" charset="0"/>
              </a:rPr>
              <a:t>Es una entidad particular de la clase y cuyas características están definidas con valores únicos para ese objeto.</a:t>
            </a:r>
          </a:p>
          <a:p>
            <a:pPr marL="0" indent="0" algn="just">
              <a:lnSpc>
                <a:spcPct val="120000"/>
              </a:lnSpc>
              <a:spcBef>
                <a:spcPct val="0"/>
              </a:spcBef>
              <a:spcAft>
                <a:spcPts val="1200"/>
              </a:spcAft>
              <a:buFontTx/>
              <a:buNone/>
            </a:pPr>
            <a:r>
              <a:rPr lang="es-ES_tradnl" altLang="es-MX" sz="2000" b="1" dirty="0">
                <a:latin typeface="Dom Casual" charset="0"/>
              </a:rPr>
              <a:t>Ejemplo: </a:t>
            </a:r>
            <a:r>
              <a:rPr lang="es-ES_tradnl" altLang="es-MX" sz="2000" dirty="0">
                <a:latin typeface="Dom Casual" charset="0"/>
              </a:rPr>
              <a:t>MiJirafa, LaJirafaDelCircoAtayde, LaJirafaDelZoológico</a:t>
            </a:r>
          </a:p>
          <a:p>
            <a:pPr marL="0" indent="0" algn="just">
              <a:lnSpc>
                <a:spcPct val="120000"/>
              </a:lnSpc>
              <a:spcBef>
                <a:spcPct val="0"/>
              </a:spcBef>
              <a:spcAft>
                <a:spcPts val="1200"/>
              </a:spcAft>
              <a:buFontTx/>
              <a:buNone/>
            </a:pPr>
            <a:r>
              <a:rPr lang="es-ES_tradnl" altLang="es-MX" sz="2000" dirty="0">
                <a:latin typeface="Dom Casual" charset="0"/>
              </a:rPr>
              <a:t>Nótese que </a:t>
            </a:r>
            <a:r>
              <a:rPr lang="es-ES_tradnl" altLang="es-MX" sz="2000" b="1" u="sng" dirty="0">
                <a:latin typeface="Dom Casual" charset="0"/>
              </a:rPr>
              <a:t>Jirafa</a:t>
            </a:r>
            <a:r>
              <a:rPr lang="es-ES_tradnl" altLang="es-MX" sz="2000" dirty="0">
                <a:latin typeface="Dom Casual" charset="0"/>
              </a:rPr>
              <a:t> es la </a:t>
            </a: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que contiene las características propias de todas las jirafas</a:t>
            </a:r>
          </a:p>
        </p:txBody>
      </p:sp>
      <p:sp>
        <p:nvSpPr>
          <p:cNvPr id="8" name="Rectangle 2">
            <a:extLst>
              <a:ext uri="{FF2B5EF4-FFF2-40B4-BE49-F238E27FC236}">
                <a16:creationId xmlns:a16="http://schemas.microsoft.com/office/drawing/2014/main" id="{29A7D1EE-4985-414E-BE13-696F104FADB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pic>
        <p:nvPicPr>
          <p:cNvPr id="9" name="Picture 3">
            <a:extLst>
              <a:ext uri="{FF2B5EF4-FFF2-40B4-BE49-F238E27FC236}">
                <a16:creationId xmlns:a16="http://schemas.microsoft.com/office/drawing/2014/main" id="{7024CE80-3455-4B7F-A89B-9321FB2ED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39842" y="3140968"/>
            <a:ext cx="5481159" cy="3240360"/>
          </a:xfrm>
          <a:prstGeom prst="rect">
            <a:avLst/>
          </a:prstGeo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755576" y="889323"/>
            <a:ext cx="792088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Es la capacidad de una entidad de referenciar en tiempo de ejecución a instancias de diferentes clases. Consiste en diseñar objetos para compartir comportamientos.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3280792" cy="157600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Tenemos las siguientes clases que representan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Las tres clases implementan un método llamado </a:t>
            </a:r>
            <a:r>
              <a:rPr lang="es-ES" sz="1400" b="1" dirty="0">
                <a:solidFill>
                  <a:srgbClr val="0070C0"/>
                </a:solidFill>
              </a:rPr>
              <a:t>sonido()</a:t>
            </a:r>
            <a:r>
              <a:rPr lang="es-ES" sz="1400" dirty="0">
                <a:solidFill>
                  <a:schemeClr val="tx1">
                    <a:lumMod val="95000"/>
                    <a:lumOff val="5000"/>
                  </a:schemeClr>
                </a:solidFill>
              </a:rPr>
              <a:t>. </a:t>
            </a:r>
          </a:p>
        </p:txBody>
      </p:sp>
      <p:pic>
        <p:nvPicPr>
          <p:cNvPr id="3" name="Imagen 2">
            <a:extLst>
              <a:ext uri="{FF2B5EF4-FFF2-40B4-BE49-F238E27FC236}">
                <a16:creationId xmlns:a16="http://schemas.microsoft.com/office/drawing/2014/main" id="{486D1D16-E57B-4F1B-B790-CA375FEBEAFB}"/>
              </a:ext>
            </a:extLst>
          </p:cNvPr>
          <p:cNvPicPr>
            <a:picLocks noChangeAspect="1"/>
          </p:cNvPicPr>
          <p:nvPr/>
        </p:nvPicPr>
        <p:blipFill>
          <a:blip r:embed="rId2"/>
          <a:stretch>
            <a:fillRect/>
          </a:stretch>
        </p:blipFill>
        <p:spPr>
          <a:xfrm>
            <a:off x="4572000" y="1772816"/>
            <a:ext cx="3056253" cy="2292190"/>
          </a:xfrm>
          <a:prstGeom prst="rect">
            <a:avLst/>
          </a:prstGeom>
        </p:spPr>
      </p:pic>
      <p:pic>
        <p:nvPicPr>
          <p:cNvPr id="7" name="Imagen 6">
            <a:extLst>
              <a:ext uri="{FF2B5EF4-FFF2-40B4-BE49-F238E27FC236}">
                <a16:creationId xmlns:a16="http://schemas.microsoft.com/office/drawing/2014/main" id="{F9139C59-F50B-4CB1-A540-5FD5197629CA}"/>
              </a:ext>
            </a:extLst>
          </p:cNvPr>
          <p:cNvPicPr>
            <a:picLocks noChangeAspect="1"/>
          </p:cNvPicPr>
          <p:nvPr/>
        </p:nvPicPr>
        <p:blipFill>
          <a:blip r:embed="rId3"/>
          <a:stretch>
            <a:fillRect/>
          </a:stretch>
        </p:blipFill>
        <p:spPr>
          <a:xfrm>
            <a:off x="4572000" y="4353038"/>
            <a:ext cx="2838602" cy="659118"/>
          </a:xfrm>
          <a:prstGeom prst="rect">
            <a:avLst/>
          </a:prstGeom>
        </p:spPr>
      </p:pic>
      <p:pic>
        <p:nvPicPr>
          <p:cNvPr id="11" name="Imagen 10">
            <a:extLst>
              <a:ext uri="{FF2B5EF4-FFF2-40B4-BE49-F238E27FC236}">
                <a16:creationId xmlns:a16="http://schemas.microsoft.com/office/drawing/2014/main" id="{C927879C-ABF2-4821-9639-AEA2AD616521}"/>
              </a:ext>
            </a:extLst>
          </p:cNvPr>
          <p:cNvPicPr>
            <a:picLocks noChangeAspect="1"/>
          </p:cNvPicPr>
          <p:nvPr/>
        </p:nvPicPr>
        <p:blipFill>
          <a:blip r:embed="rId4"/>
          <a:stretch>
            <a:fillRect/>
          </a:stretch>
        </p:blipFill>
        <p:spPr>
          <a:xfrm>
            <a:off x="4572000" y="5145126"/>
            <a:ext cx="4248472" cy="1302970"/>
          </a:xfrm>
          <a:prstGeom prst="rect">
            <a:avLst/>
          </a:prstGeom>
        </p:spPr>
      </p:pic>
      <p:sp>
        <p:nvSpPr>
          <p:cNvPr id="13" name="CuadroTexto 12">
            <a:extLst>
              <a:ext uri="{FF2B5EF4-FFF2-40B4-BE49-F238E27FC236}">
                <a16:creationId xmlns:a16="http://schemas.microsoft.com/office/drawing/2014/main" id="{178E3EEB-33DB-41E9-8642-9314B5A40B37}"/>
              </a:ext>
            </a:extLst>
          </p:cNvPr>
          <p:cNvSpPr txBox="1"/>
          <p:nvPr/>
        </p:nvSpPr>
        <p:spPr>
          <a:xfrm>
            <a:off x="438616" y="4065006"/>
            <a:ext cx="3773344" cy="2383922"/>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él script se ha definido una función llamada </a:t>
            </a:r>
            <a:r>
              <a:rPr lang="es-ES" sz="1400" b="1" dirty="0">
                <a:solidFill>
                  <a:srgbClr val="0070C0"/>
                </a:solidFill>
              </a:rPr>
              <a:t>a_cantar()</a:t>
            </a:r>
            <a:r>
              <a:rPr lang="es-ES" sz="1400" dirty="0">
                <a:solidFill>
                  <a:schemeClr val="tx1">
                    <a:lumMod val="95000"/>
                    <a:lumOff val="5000"/>
                  </a:schemeClr>
                </a:solidFill>
              </a:rPr>
              <a:t>.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for de la función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a:t>
            </a:r>
            <a:r>
              <a:rPr lang="es-ES" sz="1400" dirty="0">
                <a:solidFill>
                  <a:schemeClr val="tx1">
                    <a:lumMod val="95000"/>
                    <a:lumOff val="5000"/>
                  </a:schemeClr>
                </a:solidFill>
              </a:rPr>
              <a:t>, </a:t>
            </a:r>
            <a:r>
              <a:rPr lang="es-ES" sz="1400" b="1" dirty="0">
                <a:solidFill>
                  <a:schemeClr val="tx1">
                    <a:lumMod val="95000"/>
                    <a:lumOff val="5000"/>
                  </a:schemeClr>
                </a:solidFill>
              </a:rPr>
              <a:t>Gato</a:t>
            </a:r>
            <a:r>
              <a:rPr lang="es-ES" sz="1400" dirty="0">
                <a:solidFill>
                  <a:schemeClr val="tx1">
                    <a:lumMod val="95000"/>
                    <a:lumOff val="5000"/>
                  </a:schemeClr>
                </a:solidFill>
              </a:rPr>
              <a:t> y </a:t>
            </a:r>
            <a:r>
              <a:rPr lang="es-ES" sz="1400" b="1" dirty="0">
                <a:solidFill>
                  <a:schemeClr val="tx1">
                    <a:lumMod val="95000"/>
                    <a:lumOff val="5000"/>
                  </a:schemeClr>
                </a:solidFill>
              </a:rPr>
              <a:t>Vaca</a:t>
            </a:r>
            <a:r>
              <a:rPr lang="es-ES" sz="1400" dirty="0">
                <a:solidFill>
                  <a:schemeClr val="tx1">
                    <a:lumMod val="95000"/>
                    <a:lumOff val="5000"/>
                  </a:schemeClr>
                </a:solidFill>
              </a:rPr>
              <a:t>. Cuando se invoque al método </a:t>
            </a:r>
            <a:r>
              <a:rPr lang="es-ES" sz="1400" b="1" dirty="0">
                <a:solidFill>
                  <a:srgbClr val="0070C0"/>
                </a:solidFill>
              </a:rPr>
              <a:t>sonido()</a:t>
            </a:r>
            <a:r>
              <a:rPr lang="es-ES" sz="1400" dirty="0">
                <a:solidFill>
                  <a:schemeClr val="tx1">
                    <a:lumMod val="95000"/>
                    <a:lumOff val="5000"/>
                  </a:schemeClr>
                </a:solidFill>
              </a:rPr>
              <a:t>, se llamará al método correspondiente de la clase a la que pertenezca cada uno de los animales.</a:t>
            </a:r>
          </a:p>
        </p:txBody>
      </p:sp>
      <p:sp>
        <p:nvSpPr>
          <p:cNvPr id="14" name="Rectángulo 13">
            <a:extLst>
              <a:ext uri="{FF2B5EF4-FFF2-40B4-BE49-F238E27FC236}">
                <a16:creationId xmlns:a16="http://schemas.microsoft.com/office/drawing/2014/main" id="{CFA7A1B3-21C8-44B2-97E3-BC2301DCC86E}"/>
              </a:ext>
            </a:extLst>
          </p:cNvPr>
          <p:cNvSpPr/>
          <p:nvPr/>
        </p:nvSpPr>
        <p:spPr>
          <a:xfrm>
            <a:off x="5351605" y="4749082"/>
            <a:ext cx="1740675" cy="263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74384660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683568" y="862722"/>
            <a:ext cx="7920880" cy="1028102"/>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Significa que objetos de diferentes clases pueden ser accedidos utilizando la misma interfaz, mostrando un comportamiento distinto (tomando diferentes formas) según cómo sean accedidos.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4277400" cy="183248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 la clase </a:t>
            </a:r>
            <a:r>
              <a:rPr lang="es-ES" sz="1400" b="1" dirty="0">
                <a:solidFill>
                  <a:schemeClr val="tx1">
                    <a:lumMod val="95000"/>
                    <a:lumOff val="5000"/>
                  </a:schemeClr>
                </a:solidFill>
              </a:rPr>
              <a:t>Animal</a:t>
            </a:r>
            <a:r>
              <a:rPr lang="es-ES" sz="1400" dirty="0">
                <a:solidFill>
                  <a:schemeClr val="tx1">
                    <a:lumMod val="95000"/>
                    <a:lumOff val="5000"/>
                  </a:schemeClr>
                </a:solidFill>
              </a:rPr>
              <a:t> con un método hablar().</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definen dos clases: Perro y Gato que heredan de la clase Animal que implementan el método </a:t>
            </a:r>
            <a:r>
              <a:rPr lang="es-ES" sz="1400" b="1" dirty="0">
                <a:solidFill>
                  <a:schemeClr val="tx1">
                    <a:lumMod val="95000"/>
                    <a:lumOff val="5000"/>
                  </a:schemeClr>
                </a:solidFill>
              </a:rPr>
              <a:t>hablar() </a:t>
            </a:r>
            <a:r>
              <a:rPr lang="es-ES" sz="1400" dirty="0">
                <a:solidFill>
                  <a:schemeClr val="tx1">
                    <a:lumMod val="95000"/>
                    <a:lumOff val="5000"/>
                  </a:schemeClr>
                </a:solidFill>
              </a:rPr>
              <a:t>de distinta forma.</a:t>
            </a:r>
          </a:p>
          <a:p>
            <a:pPr marL="285750" indent="-285750">
              <a:lnSpc>
                <a:spcPts val="2000"/>
              </a:lnSpc>
              <a:buFont typeface="Arial" panose="020B0604020202020204" pitchFamily="34" charset="0"/>
              <a:buChar char="•"/>
            </a:pPr>
            <a:endParaRPr lang="es-ES" sz="1400" dirty="0">
              <a:solidFill>
                <a:schemeClr val="tx1">
                  <a:lumMod val="95000"/>
                  <a:lumOff val="5000"/>
                </a:schemeClr>
              </a:solidFill>
            </a:endParaRPr>
          </a:p>
        </p:txBody>
      </p:sp>
      <p:sp>
        <p:nvSpPr>
          <p:cNvPr id="13" name="CuadroTexto 12">
            <a:extLst>
              <a:ext uri="{FF2B5EF4-FFF2-40B4-BE49-F238E27FC236}">
                <a16:creationId xmlns:a16="http://schemas.microsoft.com/office/drawing/2014/main" id="{178E3EEB-33DB-41E9-8642-9314B5A40B37}"/>
              </a:ext>
            </a:extLst>
          </p:cNvPr>
          <p:cNvSpPr txBox="1"/>
          <p:nvPr/>
        </p:nvSpPr>
        <p:spPr>
          <a:xfrm>
            <a:off x="412580" y="3498157"/>
            <a:ext cx="4277399" cy="2896883"/>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el script principal, se crea un objeto de cada clase.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a:t>
            </a:r>
            <a:r>
              <a:rPr lang="es-ES" sz="1400" dirty="0" err="1">
                <a:solidFill>
                  <a:schemeClr val="tx1">
                    <a:lumMod val="95000"/>
                    <a:lumOff val="5000"/>
                  </a:schemeClr>
                </a:solidFill>
              </a:rPr>
              <a:t>for</a:t>
            </a:r>
            <a:r>
              <a:rPr lang="es-ES" sz="1400" dirty="0">
                <a:solidFill>
                  <a:schemeClr val="tx1">
                    <a:lumMod val="95000"/>
                    <a:lumOff val="5000"/>
                  </a:schemeClr>
                </a:solidFill>
              </a:rPr>
              <a:t>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 </a:t>
            </a:r>
            <a:r>
              <a:rPr lang="es-ES" sz="1400" dirty="0">
                <a:solidFill>
                  <a:schemeClr val="tx1">
                    <a:lumMod val="95000"/>
                    <a:lumOff val="5000"/>
                  </a:schemeClr>
                </a:solidFill>
              </a:rPr>
              <a:t>y </a:t>
            </a:r>
            <a:r>
              <a:rPr lang="es-ES" sz="1400" b="1" dirty="0">
                <a:solidFill>
                  <a:schemeClr val="tx1">
                    <a:lumMod val="95000"/>
                    <a:lumOff val="5000"/>
                  </a:schemeClr>
                </a:solidFill>
              </a:rPr>
              <a:t>Gato</a:t>
            </a:r>
            <a:r>
              <a:rPr lang="es-ES" sz="1400" dirty="0">
                <a:solidFill>
                  <a:schemeClr val="tx1">
                    <a:lumMod val="95000"/>
                    <a:lumOff val="5000"/>
                  </a:schemeClr>
                </a:solidFill>
              </a:rPr>
              <a:t>. Cuando se invoque al método </a:t>
            </a:r>
            <a:r>
              <a:rPr lang="es-ES" sz="1400" b="1" dirty="0">
                <a:solidFill>
                  <a:srgbClr val="0070C0"/>
                </a:solidFill>
              </a:rPr>
              <a:t>hablar()</a:t>
            </a:r>
            <a:r>
              <a:rPr lang="es-ES" sz="1400" dirty="0">
                <a:solidFill>
                  <a:schemeClr val="tx1">
                    <a:lumMod val="95000"/>
                    <a:lumOff val="5000"/>
                  </a:schemeClr>
                </a:solidFill>
              </a:rPr>
              <a:t>, se llamará al método correspondiente de la clase a la que pertenezca cada uno de los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 variable animal ha ido tomando las formas de Perro y Gato.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Podemos observar que cada animal se comporta de manera distinta al usar hablar().</a:t>
            </a:r>
          </a:p>
        </p:txBody>
      </p:sp>
      <p:pic>
        <p:nvPicPr>
          <p:cNvPr id="15" name="Imagen 14">
            <a:extLst>
              <a:ext uri="{FF2B5EF4-FFF2-40B4-BE49-F238E27FC236}">
                <a16:creationId xmlns:a16="http://schemas.microsoft.com/office/drawing/2014/main" id="{9EA066D0-9753-4245-8370-0995D13B9E28}"/>
              </a:ext>
            </a:extLst>
          </p:cNvPr>
          <p:cNvPicPr>
            <a:picLocks noChangeAspect="1"/>
          </p:cNvPicPr>
          <p:nvPr/>
        </p:nvPicPr>
        <p:blipFill>
          <a:blip r:embed="rId2"/>
          <a:stretch>
            <a:fillRect/>
          </a:stretch>
        </p:blipFill>
        <p:spPr>
          <a:xfrm>
            <a:off x="5399584" y="1697602"/>
            <a:ext cx="3057329" cy="4536504"/>
          </a:xfrm>
          <a:prstGeom prst="rect">
            <a:avLst/>
          </a:prstGeom>
        </p:spPr>
      </p:pic>
    </p:spTree>
    <p:extLst>
      <p:ext uri="{BB962C8B-B14F-4D97-AF65-F5344CB8AC3E}">
        <p14:creationId xmlns:p14="http://schemas.microsoft.com/office/powerpoint/2010/main" val="82908602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5" name="Picture 3">
            <a:extLst>
              <a:ext uri="{FF2B5EF4-FFF2-40B4-BE49-F238E27FC236}">
                <a16:creationId xmlns:a16="http://schemas.microsoft.com/office/drawing/2014/main" id="{C6D870C4-8E7A-4D72-B1DC-2B0AC153E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066" y="2338643"/>
            <a:ext cx="2790825" cy="3468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19B9A85B-B92F-4EF2-8B08-2315F98BF3EB}"/>
              </a:ext>
            </a:extLst>
          </p:cNvPr>
          <p:cNvSpPr txBox="1">
            <a:spLocks noChangeArrowheads="1"/>
          </p:cNvSpPr>
          <p:nvPr/>
        </p:nvSpPr>
        <p:spPr>
          <a:xfrm>
            <a:off x="-108521" y="1340768"/>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 Qué aprendí en esta sesión ?</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18931" y="4978146"/>
            <a:ext cx="684276" cy="594360"/>
          </a:xfrm>
          <a:prstGeom prst="rect">
            <a:avLst/>
          </a:prstGeom>
          <a:blipFill>
            <a:blip r:embed="rId2" cstate="print"/>
            <a:stretch>
              <a:fillRect/>
            </a:stretch>
          </a:blipFill>
        </p:spPr>
        <p:txBody>
          <a:bodyPr wrap="square" lIns="0" tIns="0" rIns="0" bIns="0" rtlCol="0">
            <a:noAutofit/>
          </a:bodyPr>
          <a:lstStyle/>
          <a:p>
            <a:endParaRPr dirty="0"/>
          </a:p>
        </p:txBody>
      </p:sp>
      <p:sp>
        <p:nvSpPr>
          <p:cNvPr id="3" name="object 3"/>
          <p:cNvSpPr/>
          <p:nvPr/>
        </p:nvSpPr>
        <p:spPr>
          <a:xfrm>
            <a:off x="315468" y="1035558"/>
            <a:ext cx="1089660" cy="943355"/>
          </a:xfrm>
          <a:prstGeom prst="rect">
            <a:avLst/>
          </a:prstGeom>
          <a:blipFill>
            <a:blip r:embed="rId3" cstate="print"/>
            <a:stretch>
              <a:fillRect/>
            </a:stretch>
          </a:blipFill>
        </p:spPr>
        <p:txBody>
          <a:bodyPr wrap="square" lIns="0" tIns="0" rIns="0" bIns="0" rtlCol="0">
            <a:noAutofit/>
          </a:bodyPr>
          <a:lstStyle/>
          <a:p>
            <a:endParaRPr dirty="0"/>
          </a:p>
        </p:txBody>
      </p:sp>
      <p:sp>
        <p:nvSpPr>
          <p:cNvPr id="4" name="object 4"/>
          <p:cNvSpPr/>
          <p:nvPr/>
        </p:nvSpPr>
        <p:spPr>
          <a:xfrm>
            <a:off x="0" y="1704595"/>
            <a:ext cx="550164" cy="585215"/>
          </a:xfrm>
          <a:custGeom>
            <a:avLst/>
            <a:gdLst/>
            <a:ahLst/>
            <a:cxnLst/>
            <a:rect l="l" t="t" r="r" b="b"/>
            <a:pathLst>
              <a:path w="550164" h="585215">
                <a:moveTo>
                  <a:pt x="0" y="507832"/>
                </a:moveTo>
                <a:lnTo>
                  <a:pt x="44383" y="585215"/>
                </a:lnTo>
                <a:lnTo>
                  <a:pt x="382333" y="585215"/>
                </a:lnTo>
                <a:lnTo>
                  <a:pt x="550164" y="292607"/>
                </a:lnTo>
                <a:lnTo>
                  <a:pt x="382333" y="0"/>
                </a:lnTo>
                <a:lnTo>
                  <a:pt x="44383" y="0"/>
                </a:lnTo>
                <a:lnTo>
                  <a:pt x="0" y="77383"/>
                </a:lnTo>
              </a:path>
            </a:pathLst>
          </a:custGeom>
          <a:ln w="9144">
            <a:solidFill>
              <a:srgbClr val="18BAD4"/>
            </a:solidFill>
          </a:ln>
        </p:spPr>
        <p:txBody>
          <a:bodyPr wrap="square" lIns="0" tIns="0" rIns="0" bIns="0" rtlCol="0">
            <a:noAutofit/>
          </a:bodyPr>
          <a:lstStyle/>
          <a:p>
            <a:endParaRPr dirty="0"/>
          </a:p>
        </p:txBody>
      </p:sp>
      <p:sp>
        <p:nvSpPr>
          <p:cNvPr id="5" name="object 5"/>
          <p:cNvSpPr/>
          <p:nvPr/>
        </p:nvSpPr>
        <p:spPr>
          <a:xfrm>
            <a:off x="502920" y="2018538"/>
            <a:ext cx="353567" cy="306324"/>
          </a:xfrm>
          <a:custGeom>
            <a:avLst/>
            <a:gdLst/>
            <a:ahLst/>
            <a:cxnLst/>
            <a:rect l="l" t="t" r="r" b="b"/>
            <a:pathLst>
              <a:path w="353568" h="306324">
                <a:moveTo>
                  <a:pt x="265722" y="0"/>
                </a:moveTo>
                <a:lnTo>
                  <a:pt x="87845" y="0"/>
                </a:lnTo>
                <a:lnTo>
                  <a:pt x="0" y="153162"/>
                </a:lnTo>
                <a:lnTo>
                  <a:pt x="87845" y="306324"/>
                </a:lnTo>
                <a:lnTo>
                  <a:pt x="265722" y="306324"/>
                </a:lnTo>
                <a:lnTo>
                  <a:pt x="353567" y="153162"/>
                </a:lnTo>
                <a:lnTo>
                  <a:pt x="265722" y="0"/>
                </a:lnTo>
                <a:close/>
              </a:path>
            </a:pathLst>
          </a:custGeom>
          <a:solidFill>
            <a:srgbClr val="174669"/>
          </a:solidFill>
        </p:spPr>
        <p:txBody>
          <a:bodyPr wrap="square" lIns="0" tIns="0" rIns="0" bIns="0" rtlCol="0">
            <a:noAutofit/>
          </a:bodyPr>
          <a:lstStyle/>
          <a:p>
            <a:endParaRPr dirty="0"/>
          </a:p>
        </p:txBody>
      </p:sp>
      <p:sp>
        <p:nvSpPr>
          <p:cNvPr id="6" name="object 6"/>
          <p:cNvSpPr/>
          <p:nvPr/>
        </p:nvSpPr>
        <p:spPr>
          <a:xfrm>
            <a:off x="1208533" y="857251"/>
            <a:ext cx="673607" cy="452627"/>
          </a:xfrm>
          <a:custGeom>
            <a:avLst/>
            <a:gdLst/>
            <a:ahLst/>
            <a:cxnLst/>
            <a:rect l="l" t="t" r="r" b="b"/>
            <a:pathLst>
              <a:path w="673607" h="452627">
                <a:moveTo>
                  <a:pt x="0" y="160781"/>
                </a:moveTo>
                <a:lnTo>
                  <a:pt x="167386" y="452627"/>
                </a:lnTo>
                <a:lnTo>
                  <a:pt x="506222" y="452627"/>
                </a:lnTo>
                <a:lnTo>
                  <a:pt x="673607" y="160781"/>
                </a:lnTo>
                <a:lnTo>
                  <a:pt x="581393" y="0"/>
                </a:lnTo>
              </a:path>
            </a:pathLst>
          </a:custGeom>
          <a:ln w="76200">
            <a:solidFill>
              <a:srgbClr val="174669"/>
            </a:solidFill>
          </a:ln>
        </p:spPr>
        <p:txBody>
          <a:bodyPr wrap="square" lIns="0" tIns="0" rIns="0" bIns="0" rtlCol="0">
            <a:noAutofit/>
          </a:bodyPr>
          <a:lstStyle/>
          <a:p>
            <a:endParaRPr dirty="0"/>
          </a:p>
        </p:txBody>
      </p:sp>
      <p:sp>
        <p:nvSpPr>
          <p:cNvPr id="7" name="object 7"/>
          <p:cNvSpPr/>
          <p:nvPr/>
        </p:nvSpPr>
        <p:spPr>
          <a:xfrm>
            <a:off x="1208532" y="857251"/>
            <a:ext cx="92214" cy="160781"/>
          </a:xfrm>
          <a:custGeom>
            <a:avLst/>
            <a:gdLst/>
            <a:ahLst/>
            <a:cxnLst/>
            <a:rect l="l" t="t" r="r" b="b"/>
            <a:pathLst>
              <a:path w="92214" h="160781">
                <a:moveTo>
                  <a:pt x="92214" y="0"/>
                </a:moveTo>
                <a:lnTo>
                  <a:pt x="0" y="160781"/>
                </a:lnTo>
              </a:path>
            </a:pathLst>
          </a:custGeom>
          <a:ln w="76199">
            <a:solidFill>
              <a:srgbClr val="174669"/>
            </a:solidFill>
          </a:ln>
        </p:spPr>
        <p:txBody>
          <a:bodyPr wrap="square" lIns="0" tIns="0" rIns="0" bIns="0" rtlCol="0">
            <a:noAutofit/>
          </a:bodyPr>
          <a:lstStyle/>
          <a:p>
            <a:endParaRPr dirty="0"/>
          </a:p>
        </p:txBody>
      </p:sp>
      <p:sp>
        <p:nvSpPr>
          <p:cNvPr id="8" name="object 8"/>
          <p:cNvSpPr/>
          <p:nvPr/>
        </p:nvSpPr>
        <p:spPr>
          <a:xfrm>
            <a:off x="248411" y="907542"/>
            <a:ext cx="294132" cy="254508"/>
          </a:xfrm>
          <a:custGeom>
            <a:avLst/>
            <a:gdLst/>
            <a:ahLst/>
            <a:cxnLst/>
            <a:rect l="l" t="t" r="r" b="b"/>
            <a:pathLst>
              <a:path w="294131" h="254508">
                <a:moveTo>
                  <a:pt x="221145" y="0"/>
                </a:moveTo>
                <a:lnTo>
                  <a:pt x="72986" y="0"/>
                </a:lnTo>
                <a:lnTo>
                  <a:pt x="0" y="127254"/>
                </a:lnTo>
                <a:lnTo>
                  <a:pt x="72986" y="254508"/>
                </a:lnTo>
                <a:lnTo>
                  <a:pt x="221145" y="254508"/>
                </a:lnTo>
                <a:lnTo>
                  <a:pt x="294132" y="127254"/>
                </a:lnTo>
                <a:lnTo>
                  <a:pt x="221145" y="0"/>
                </a:lnTo>
                <a:close/>
              </a:path>
            </a:pathLst>
          </a:custGeom>
          <a:solidFill>
            <a:srgbClr val="00E0C5"/>
          </a:solidFill>
        </p:spPr>
        <p:txBody>
          <a:bodyPr wrap="square" lIns="0" tIns="0" rIns="0" bIns="0" rtlCol="0">
            <a:noAutofit/>
          </a:bodyPr>
          <a:lstStyle/>
          <a:p>
            <a:endParaRPr dirty="0"/>
          </a:p>
        </p:txBody>
      </p:sp>
      <p:sp>
        <p:nvSpPr>
          <p:cNvPr id="9" name="object 9"/>
          <p:cNvSpPr/>
          <p:nvPr/>
        </p:nvSpPr>
        <p:spPr>
          <a:xfrm>
            <a:off x="8763000" y="5578602"/>
            <a:ext cx="381000" cy="234696"/>
          </a:xfrm>
          <a:custGeom>
            <a:avLst/>
            <a:gdLst/>
            <a:ahLst/>
            <a:cxnLst/>
            <a:rect l="l" t="t" r="r" b="b"/>
            <a:pathLst>
              <a:path w="381000" h="234696">
                <a:moveTo>
                  <a:pt x="0" y="0"/>
                </a:moveTo>
                <a:lnTo>
                  <a:pt x="134620" y="234696"/>
                </a:lnTo>
                <a:lnTo>
                  <a:pt x="381000" y="234696"/>
                </a:lnTo>
              </a:path>
            </a:pathLst>
          </a:custGeom>
          <a:ln w="9144">
            <a:solidFill>
              <a:srgbClr val="174669"/>
            </a:solidFill>
          </a:ln>
        </p:spPr>
        <p:txBody>
          <a:bodyPr wrap="square" lIns="0" tIns="0" rIns="0" bIns="0" rtlCol="0">
            <a:noAutofit/>
          </a:bodyPr>
          <a:lstStyle/>
          <a:p>
            <a:endParaRPr dirty="0"/>
          </a:p>
        </p:txBody>
      </p:sp>
      <p:sp>
        <p:nvSpPr>
          <p:cNvPr id="10" name="object 10"/>
          <p:cNvSpPr/>
          <p:nvPr/>
        </p:nvSpPr>
        <p:spPr>
          <a:xfrm>
            <a:off x="8763000" y="5343906"/>
            <a:ext cx="381000" cy="234695"/>
          </a:xfrm>
          <a:custGeom>
            <a:avLst/>
            <a:gdLst/>
            <a:ahLst/>
            <a:cxnLst/>
            <a:rect l="l" t="t" r="r" b="b"/>
            <a:pathLst>
              <a:path w="381000" h="234696">
                <a:moveTo>
                  <a:pt x="381000" y="0"/>
                </a:moveTo>
                <a:lnTo>
                  <a:pt x="134620" y="0"/>
                </a:lnTo>
                <a:lnTo>
                  <a:pt x="0" y="234696"/>
                </a:lnTo>
              </a:path>
            </a:pathLst>
          </a:custGeom>
          <a:ln w="9144">
            <a:solidFill>
              <a:srgbClr val="174669"/>
            </a:solidFill>
          </a:ln>
        </p:spPr>
        <p:txBody>
          <a:bodyPr wrap="square" lIns="0" tIns="0" rIns="0" bIns="0" rtlCol="0">
            <a:noAutofit/>
          </a:bodyPr>
          <a:lstStyle/>
          <a:p>
            <a:endParaRPr dirty="0"/>
          </a:p>
        </p:txBody>
      </p:sp>
      <p:sp>
        <p:nvSpPr>
          <p:cNvPr id="11" name="object 11"/>
          <p:cNvSpPr/>
          <p:nvPr/>
        </p:nvSpPr>
        <p:spPr>
          <a:xfrm>
            <a:off x="8523731" y="5598414"/>
            <a:ext cx="283464" cy="245364"/>
          </a:xfrm>
          <a:custGeom>
            <a:avLst/>
            <a:gdLst/>
            <a:ahLst/>
            <a:cxnLst/>
            <a:rect l="l" t="t" r="r" b="b"/>
            <a:pathLst>
              <a:path w="283464" h="245363">
                <a:moveTo>
                  <a:pt x="213106" y="0"/>
                </a:moveTo>
                <a:lnTo>
                  <a:pt x="70358" y="0"/>
                </a:lnTo>
                <a:lnTo>
                  <a:pt x="0" y="122682"/>
                </a:lnTo>
                <a:lnTo>
                  <a:pt x="70358" y="245364"/>
                </a:lnTo>
                <a:lnTo>
                  <a:pt x="213106" y="245364"/>
                </a:lnTo>
                <a:lnTo>
                  <a:pt x="283464" y="122682"/>
                </a:lnTo>
                <a:lnTo>
                  <a:pt x="213106" y="0"/>
                </a:lnTo>
                <a:close/>
              </a:path>
            </a:pathLst>
          </a:custGeom>
          <a:solidFill>
            <a:srgbClr val="3192E0"/>
          </a:solidFill>
        </p:spPr>
        <p:txBody>
          <a:bodyPr wrap="square" lIns="0" tIns="0" rIns="0" bIns="0" rtlCol="0">
            <a:noAutofit/>
          </a:bodyPr>
          <a:lstStyle/>
          <a:p>
            <a:endParaRPr dirty="0"/>
          </a:p>
        </p:txBody>
      </p:sp>
      <p:sp>
        <p:nvSpPr>
          <p:cNvPr id="12" name="object 12"/>
          <p:cNvSpPr/>
          <p:nvPr/>
        </p:nvSpPr>
        <p:spPr>
          <a:xfrm>
            <a:off x="8322565" y="4485894"/>
            <a:ext cx="542543" cy="469392"/>
          </a:xfrm>
          <a:custGeom>
            <a:avLst/>
            <a:gdLst/>
            <a:ahLst/>
            <a:cxnLst/>
            <a:rect l="l" t="t" r="r" b="b"/>
            <a:pathLst>
              <a:path w="542543" h="469392">
                <a:moveTo>
                  <a:pt x="407924" y="0"/>
                </a:moveTo>
                <a:lnTo>
                  <a:pt x="134619" y="0"/>
                </a:lnTo>
                <a:lnTo>
                  <a:pt x="0" y="234695"/>
                </a:lnTo>
                <a:lnTo>
                  <a:pt x="134619" y="469391"/>
                </a:lnTo>
                <a:lnTo>
                  <a:pt x="407924" y="469391"/>
                </a:lnTo>
                <a:lnTo>
                  <a:pt x="542543" y="234695"/>
                </a:lnTo>
                <a:lnTo>
                  <a:pt x="407924" y="0"/>
                </a:lnTo>
                <a:close/>
              </a:path>
            </a:pathLst>
          </a:custGeom>
          <a:solidFill>
            <a:srgbClr val="174669"/>
          </a:solidFill>
        </p:spPr>
        <p:txBody>
          <a:bodyPr wrap="square" lIns="0" tIns="0" rIns="0" bIns="0" rtlCol="0">
            <a:noAutofit/>
          </a:bodyPr>
          <a:lstStyle/>
          <a:p>
            <a:endParaRPr dirty="0"/>
          </a:p>
        </p:txBody>
      </p:sp>
      <p:sp>
        <p:nvSpPr>
          <p:cNvPr id="13" name="object 13"/>
          <p:cNvSpPr/>
          <p:nvPr/>
        </p:nvSpPr>
        <p:spPr>
          <a:xfrm>
            <a:off x="8763761" y="4867655"/>
            <a:ext cx="237744" cy="205740"/>
          </a:xfrm>
          <a:custGeom>
            <a:avLst/>
            <a:gdLst/>
            <a:ahLst/>
            <a:cxnLst/>
            <a:rect l="l" t="t" r="r" b="b"/>
            <a:pathLst>
              <a:path w="237744" h="205739">
                <a:moveTo>
                  <a:pt x="0" y="102870"/>
                </a:moveTo>
                <a:lnTo>
                  <a:pt x="59055" y="205740"/>
                </a:lnTo>
                <a:lnTo>
                  <a:pt x="178689" y="205740"/>
                </a:lnTo>
                <a:lnTo>
                  <a:pt x="237744" y="102870"/>
                </a:lnTo>
                <a:lnTo>
                  <a:pt x="178689" y="0"/>
                </a:lnTo>
                <a:lnTo>
                  <a:pt x="59055" y="0"/>
                </a:lnTo>
                <a:lnTo>
                  <a:pt x="0" y="102870"/>
                </a:lnTo>
                <a:close/>
              </a:path>
            </a:pathLst>
          </a:custGeom>
          <a:ln w="19811">
            <a:solidFill>
              <a:srgbClr val="00E0C5"/>
            </a:solidFill>
          </a:ln>
        </p:spPr>
        <p:txBody>
          <a:bodyPr wrap="square" lIns="0" tIns="0" rIns="0" bIns="0" rtlCol="0">
            <a:noAutofit/>
          </a:bodyPr>
          <a:lstStyle/>
          <a:p>
            <a:endParaRPr dirty="0"/>
          </a:p>
        </p:txBody>
      </p:sp>
      <p:sp>
        <p:nvSpPr>
          <p:cNvPr id="14" name="object 14"/>
          <p:cNvSpPr/>
          <p:nvPr/>
        </p:nvSpPr>
        <p:spPr>
          <a:xfrm>
            <a:off x="909827" y="1533905"/>
            <a:ext cx="2142744" cy="1856232"/>
          </a:xfrm>
          <a:prstGeom prst="rect">
            <a:avLst/>
          </a:prstGeom>
          <a:blipFill>
            <a:blip r:embed="rId4" cstate="print"/>
            <a:stretch>
              <a:fillRect/>
            </a:stretch>
          </a:blipFill>
        </p:spPr>
        <p:txBody>
          <a:bodyPr wrap="square" lIns="0" tIns="0" rIns="0" bIns="0" rtlCol="0">
            <a:noAutofit/>
          </a:bodyPr>
          <a:lstStyle/>
          <a:p>
            <a:endParaRPr dirty="0"/>
          </a:p>
        </p:txBody>
      </p:sp>
      <p:sp>
        <p:nvSpPr>
          <p:cNvPr id="15" name="object 15"/>
          <p:cNvSpPr txBox="1"/>
          <p:nvPr/>
        </p:nvSpPr>
        <p:spPr>
          <a:xfrm>
            <a:off x="3232150" y="1996821"/>
            <a:ext cx="3932138" cy="1283335"/>
          </a:xfrm>
          <a:prstGeom prst="rect">
            <a:avLst/>
          </a:prstGeom>
        </p:spPr>
        <p:txBody>
          <a:bodyPr vert="horz" wrap="square" lIns="0" tIns="0" rIns="0" bIns="0" rtlCol="0">
            <a:noAutofit/>
          </a:bodyPr>
          <a:lstStyle/>
          <a:p>
            <a:pPr marL="12700"/>
            <a:r>
              <a:rPr sz="8000" b="1" dirty="0">
                <a:solidFill>
                  <a:srgbClr val="002060"/>
                </a:solidFill>
                <a:latin typeface="Calibri"/>
                <a:cs typeface="Calibri"/>
              </a:rPr>
              <a:t>Gracias</a:t>
            </a:r>
          </a:p>
        </p:txBody>
      </p:sp>
      <p:sp>
        <p:nvSpPr>
          <p:cNvPr id="16" name="object 16"/>
          <p:cNvSpPr/>
          <p:nvPr/>
        </p:nvSpPr>
        <p:spPr>
          <a:xfrm>
            <a:off x="1591055" y="2070353"/>
            <a:ext cx="780288" cy="778764"/>
          </a:xfrm>
          <a:custGeom>
            <a:avLst/>
            <a:gdLst/>
            <a:ahLst/>
            <a:cxnLst/>
            <a:rect l="l" t="t" r="r" b="b"/>
            <a:pathLst>
              <a:path w="780288" h="778764">
                <a:moveTo>
                  <a:pt x="410082" y="0"/>
                </a:moveTo>
                <a:lnTo>
                  <a:pt x="370205" y="0"/>
                </a:lnTo>
                <a:lnTo>
                  <a:pt x="311657" y="7493"/>
                </a:lnTo>
                <a:lnTo>
                  <a:pt x="274193" y="17525"/>
                </a:lnTo>
                <a:lnTo>
                  <a:pt x="255524" y="23622"/>
                </a:lnTo>
                <a:lnTo>
                  <a:pt x="220599" y="38608"/>
                </a:lnTo>
                <a:lnTo>
                  <a:pt x="204469" y="47371"/>
                </a:lnTo>
                <a:lnTo>
                  <a:pt x="188213" y="56007"/>
                </a:lnTo>
                <a:lnTo>
                  <a:pt x="142112" y="88392"/>
                </a:lnTo>
                <a:lnTo>
                  <a:pt x="100964" y="128143"/>
                </a:lnTo>
                <a:lnTo>
                  <a:pt x="66039" y="171704"/>
                </a:lnTo>
                <a:lnTo>
                  <a:pt x="38735" y="220218"/>
                </a:lnTo>
                <a:lnTo>
                  <a:pt x="17399" y="273685"/>
                </a:lnTo>
                <a:lnTo>
                  <a:pt x="7493" y="311023"/>
                </a:lnTo>
                <a:lnTo>
                  <a:pt x="2540" y="349631"/>
                </a:lnTo>
                <a:lnTo>
                  <a:pt x="0" y="369570"/>
                </a:lnTo>
                <a:lnTo>
                  <a:pt x="0" y="409321"/>
                </a:lnTo>
                <a:lnTo>
                  <a:pt x="2540" y="429260"/>
                </a:lnTo>
                <a:lnTo>
                  <a:pt x="4953" y="449072"/>
                </a:lnTo>
                <a:lnTo>
                  <a:pt x="17399" y="505079"/>
                </a:lnTo>
                <a:lnTo>
                  <a:pt x="38735" y="558546"/>
                </a:lnTo>
                <a:lnTo>
                  <a:pt x="66039" y="607060"/>
                </a:lnTo>
                <a:lnTo>
                  <a:pt x="100964" y="650621"/>
                </a:lnTo>
                <a:lnTo>
                  <a:pt x="128396" y="677926"/>
                </a:lnTo>
                <a:lnTo>
                  <a:pt x="172085" y="712851"/>
                </a:lnTo>
                <a:lnTo>
                  <a:pt x="220599" y="740156"/>
                </a:lnTo>
                <a:lnTo>
                  <a:pt x="274193" y="761365"/>
                </a:lnTo>
                <a:lnTo>
                  <a:pt x="311657" y="771271"/>
                </a:lnTo>
                <a:lnTo>
                  <a:pt x="370205" y="778764"/>
                </a:lnTo>
                <a:lnTo>
                  <a:pt x="410082" y="778764"/>
                </a:lnTo>
                <a:lnTo>
                  <a:pt x="449961" y="773811"/>
                </a:lnTo>
                <a:lnTo>
                  <a:pt x="506094" y="761365"/>
                </a:lnTo>
                <a:lnTo>
                  <a:pt x="559562" y="740156"/>
                </a:lnTo>
                <a:lnTo>
                  <a:pt x="608202" y="712851"/>
                </a:lnTo>
                <a:lnTo>
                  <a:pt x="651891" y="677926"/>
                </a:lnTo>
                <a:lnTo>
                  <a:pt x="679323" y="650621"/>
                </a:lnTo>
                <a:lnTo>
                  <a:pt x="682664" y="646938"/>
                </a:lnTo>
                <a:lnTo>
                  <a:pt x="390144" y="646938"/>
                </a:lnTo>
                <a:lnTo>
                  <a:pt x="361442" y="645668"/>
                </a:lnTo>
                <a:lnTo>
                  <a:pt x="306705" y="634492"/>
                </a:lnTo>
                <a:lnTo>
                  <a:pt x="254254" y="613283"/>
                </a:lnTo>
                <a:lnTo>
                  <a:pt x="206882" y="582168"/>
                </a:lnTo>
                <a:lnTo>
                  <a:pt x="183261" y="558546"/>
                </a:lnTo>
                <a:lnTo>
                  <a:pt x="180720" y="554863"/>
                </a:lnTo>
                <a:lnTo>
                  <a:pt x="179450" y="549910"/>
                </a:lnTo>
                <a:lnTo>
                  <a:pt x="178307" y="544830"/>
                </a:lnTo>
                <a:lnTo>
                  <a:pt x="179450" y="541147"/>
                </a:lnTo>
                <a:lnTo>
                  <a:pt x="180720" y="536194"/>
                </a:lnTo>
                <a:lnTo>
                  <a:pt x="203200" y="520065"/>
                </a:lnTo>
                <a:lnTo>
                  <a:pt x="757766" y="520065"/>
                </a:lnTo>
                <a:lnTo>
                  <a:pt x="762762" y="505079"/>
                </a:lnTo>
                <a:lnTo>
                  <a:pt x="767842" y="486410"/>
                </a:lnTo>
                <a:lnTo>
                  <a:pt x="772794" y="467741"/>
                </a:lnTo>
                <a:lnTo>
                  <a:pt x="775335" y="449072"/>
                </a:lnTo>
                <a:lnTo>
                  <a:pt x="775938" y="444119"/>
                </a:lnTo>
                <a:lnTo>
                  <a:pt x="230631" y="444119"/>
                </a:lnTo>
                <a:lnTo>
                  <a:pt x="221869" y="442849"/>
                </a:lnTo>
                <a:lnTo>
                  <a:pt x="189483" y="414274"/>
                </a:lnTo>
                <a:lnTo>
                  <a:pt x="185800" y="395605"/>
                </a:lnTo>
                <a:lnTo>
                  <a:pt x="186944" y="385699"/>
                </a:lnTo>
                <a:lnTo>
                  <a:pt x="213106" y="350774"/>
                </a:lnTo>
                <a:lnTo>
                  <a:pt x="230631" y="347091"/>
                </a:lnTo>
                <a:lnTo>
                  <a:pt x="777440" y="347091"/>
                </a:lnTo>
                <a:lnTo>
                  <a:pt x="775335" y="329692"/>
                </a:lnTo>
                <a:lnTo>
                  <a:pt x="762762" y="273685"/>
                </a:lnTo>
                <a:lnTo>
                  <a:pt x="741552" y="220218"/>
                </a:lnTo>
                <a:lnTo>
                  <a:pt x="714248" y="171704"/>
                </a:lnTo>
                <a:lnTo>
                  <a:pt x="679323" y="128143"/>
                </a:lnTo>
                <a:lnTo>
                  <a:pt x="651891" y="100837"/>
                </a:lnTo>
                <a:lnTo>
                  <a:pt x="608202" y="65912"/>
                </a:lnTo>
                <a:lnTo>
                  <a:pt x="559562" y="38608"/>
                </a:lnTo>
                <a:lnTo>
                  <a:pt x="506094" y="17525"/>
                </a:lnTo>
                <a:lnTo>
                  <a:pt x="468630" y="7493"/>
                </a:lnTo>
                <a:lnTo>
                  <a:pt x="410082" y="0"/>
                </a:lnTo>
                <a:close/>
              </a:path>
              <a:path w="780288" h="778764">
                <a:moveTo>
                  <a:pt x="757766" y="520065"/>
                </a:moveTo>
                <a:lnTo>
                  <a:pt x="577088" y="520065"/>
                </a:lnTo>
                <a:lnTo>
                  <a:pt x="582041" y="521208"/>
                </a:lnTo>
                <a:lnTo>
                  <a:pt x="585851" y="522478"/>
                </a:lnTo>
                <a:lnTo>
                  <a:pt x="600710" y="541147"/>
                </a:lnTo>
                <a:lnTo>
                  <a:pt x="601980" y="544830"/>
                </a:lnTo>
                <a:lnTo>
                  <a:pt x="600710" y="549910"/>
                </a:lnTo>
                <a:lnTo>
                  <a:pt x="599567" y="554863"/>
                </a:lnTo>
                <a:lnTo>
                  <a:pt x="597026" y="558546"/>
                </a:lnTo>
                <a:lnTo>
                  <a:pt x="550926" y="599694"/>
                </a:lnTo>
                <a:lnTo>
                  <a:pt x="501142" y="625729"/>
                </a:lnTo>
                <a:lnTo>
                  <a:pt x="447420" y="641858"/>
                </a:lnTo>
                <a:lnTo>
                  <a:pt x="390144" y="646938"/>
                </a:lnTo>
                <a:lnTo>
                  <a:pt x="682664" y="646938"/>
                </a:lnTo>
                <a:lnTo>
                  <a:pt x="714248" y="607060"/>
                </a:lnTo>
                <a:lnTo>
                  <a:pt x="741552" y="558546"/>
                </a:lnTo>
                <a:lnTo>
                  <a:pt x="756538" y="523748"/>
                </a:lnTo>
                <a:lnTo>
                  <a:pt x="757766" y="520065"/>
                </a:lnTo>
                <a:close/>
              </a:path>
              <a:path w="780288" h="778764">
                <a:moveTo>
                  <a:pt x="577088" y="520065"/>
                </a:moveTo>
                <a:lnTo>
                  <a:pt x="203200" y="520065"/>
                </a:lnTo>
                <a:lnTo>
                  <a:pt x="208152" y="521208"/>
                </a:lnTo>
                <a:lnTo>
                  <a:pt x="213106" y="522478"/>
                </a:lnTo>
                <a:lnTo>
                  <a:pt x="216916" y="525018"/>
                </a:lnTo>
                <a:lnTo>
                  <a:pt x="220599" y="527431"/>
                </a:lnTo>
                <a:lnTo>
                  <a:pt x="239394" y="543687"/>
                </a:lnTo>
                <a:lnTo>
                  <a:pt x="278002" y="569849"/>
                </a:lnTo>
                <a:lnTo>
                  <a:pt x="320294" y="587248"/>
                </a:lnTo>
                <a:lnTo>
                  <a:pt x="366521" y="595884"/>
                </a:lnTo>
                <a:lnTo>
                  <a:pt x="390144" y="597154"/>
                </a:lnTo>
                <a:lnTo>
                  <a:pt x="413766" y="595884"/>
                </a:lnTo>
                <a:lnTo>
                  <a:pt x="459994" y="587248"/>
                </a:lnTo>
                <a:lnTo>
                  <a:pt x="502285" y="569849"/>
                </a:lnTo>
                <a:lnTo>
                  <a:pt x="540893" y="543687"/>
                </a:lnTo>
                <a:lnTo>
                  <a:pt x="559562" y="527431"/>
                </a:lnTo>
                <a:lnTo>
                  <a:pt x="563371" y="525018"/>
                </a:lnTo>
                <a:lnTo>
                  <a:pt x="567182" y="522478"/>
                </a:lnTo>
                <a:lnTo>
                  <a:pt x="572135" y="521208"/>
                </a:lnTo>
                <a:lnTo>
                  <a:pt x="577088" y="520065"/>
                </a:lnTo>
                <a:close/>
              </a:path>
              <a:path w="780288" h="778764">
                <a:moveTo>
                  <a:pt x="549656" y="347091"/>
                </a:moveTo>
                <a:lnTo>
                  <a:pt x="230631" y="347091"/>
                </a:lnTo>
                <a:lnTo>
                  <a:pt x="239394" y="348361"/>
                </a:lnTo>
                <a:lnTo>
                  <a:pt x="248031" y="350774"/>
                </a:lnTo>
                <a:lnTo>
                  <a:pt x="255524" y="355854"/>
                </a:lnTo>
                <a:lnTo>
                  <a:pt x="263017" y="360807"/>
                </a:lnTo>
                <a:lnTo>
                  <a:pt x="267969" y="368300"/>
                </a:lnTo>
                <a:lnTo>
                  <a:pt x="271780" y="376936"/>
                </a:lnTo>
                <a:lnTo>
                  <a:pt x="274193" y="385699"/>
                </a:lnTo>
                <a:lnTo>
                  <a:pt x="275463" y="395605"/>
                </a:lnTo>
                <a:lnTo>
                  <a:pt x="274193" y="405638"/>
                </a:lnTo>
                <a:lnTo>
                  <a:pt x="248031" y="440436"/>
                </a:lnTo>
                <a:lnTo>
                  <a:pt x="230631" y="444119"/>
                </a:lnTo>
                <a:lnTo>
                  <a:pt x="549656" y="444119"/>
                </a:lnTo>
                <a:lnTo>
                  <a:pt x="512318" y="423037"/>
                </a:lnTo>
                <a:lnTo>
                  <a:pt x="504825" y="395605"/>
                </a:lnTo>
                <a:lnTo>
                  <a:pt x="506094" y="385699"/>
                </a:lnTo>
                <a:lnTo>
                  <a:pt x="508507" y="376936"/>
                </a:lnTo>
                <a:lnTo>
                  <a:pt x="512318" y="368300"/>
                </a:lnTo>
                <a:lnTo>
                  <a:pt x="517270" y="360807"/>
                </a:lnTo>
                <a:lnTo>
                  <a:pt x="524763" y="355854"/>
                </a:lnTo>
                <a:lnTo>
                  <a:pt x="532257" y="350774"/>
                </a:lnTo>
                <a:lnTo>
                  <a:pt x="540893" y="348361"/>
                </a:lnTo>
                <a:lnTo>
                  <a:pt x="549656" y="347091"/>
                </a:lnTo>
                <a:close/>
              </a:path>
              <a:path w="780288" h="778764">
                <a:moveTo>
                  <a:pt x="777440" y="347091"/>
                </a:moveTo>
                <a:lnTo>
                  <a:pt x="549656" y="347091"/>
                </a:lnTo>
                <a:lnTo>
                  <a:pt x="558419" y="348361"/>
                </a:lnTo>
                <a:lnTo>
                  <a:pt x="567182" y="350774"/>
                </a:lnTo>
                <a:lnTo>
                  <a:pt x="593344" y="385699"/>
                </a:lnTo>
                <a:lnTo>
                  <a:pt x="594487" y="395605"/>
                </a:lnTo>
                <a:lnTo>
                  <a:pt x="593344" y="405638"/>
                </a:lnTo>
                <a:lnTo>
                  <a:pt x="567182" y="440436"/>
                </a:lnTo>
                <a:lnTo>
                  <a:pt x="549656" y="444119"/>
                </a:lnTo>
                <a:lnTo>
                  <a:pt x="775938" y="444119"/>
                </a:lnTo>
                <a:lnTo>
                  <a:pt x="777748" y="429260"/>
                </a:lnTo>
                <a:lnTo>
                  <a:pt x="780288" y="409321"/>
                </a:lnTo>
                <a:lnTo>
                  <a:pt x="780288" y="369570"/>
                </a:lnTo>
                <a:lnTo>
                  <a:pt x="777748" y="349631"/>
                </a:lnTo>
                <a:lnTo>
                  <a:pt x="777440" y="347091"/>
                </a:lnTo>
                <a:close/>
              </a:path>
            </a:pathLst>
          </a:custGeom>
          <a:solidFill>
            <a:srgbClr val="FFFFFF"/>
          </a:solidFill>
        </p:spPr>
        <p:txBody>
          <a:bodyPr wrap="square" lIns="0" tIns="0" rIns="0" bIns="0" rtlCol="0">
            <a:noAutofit/>
          </a:bodyPr>
          <a:lstStyle/>
          <a:p>
            <a:endParaRPr dirty="0"/>
          </a:p>
        </p:txBody>
      </p:sp>
      <p:sp>
        <p:nvSpPr>
          <p:cNvPr id="17" name="object 17"/>
          <p:cNvSpPr txBox="1">
            <a:spLocks noGrp="1"/>
          </p:cNvSpPr>
          <p:nvPr>
            <p:ph type="sldNum" sz="quarter" idx="7"/>
          </p:nvPr>
        </p:nvSpPr>
        <p:spPr>
          <a:xfrm>
            <a:off x="79756" y="5726429"/>
            <a:ext cx="423163" cy="224029"/>
          </a:xfrm>
          <a:prstGeom prst="rect">
            <a:avLst/>
          </a:prstGeom>
        </p:spPr>
        <p:txBody>
          <a:bodyPr vert="horz" wrap="square" lIns="0" tIns="0" rIns="0" bIns="0" rtlCol="0" anchor="ctr">
            <a:noAutofit/>
          </a:bodyPr>
          <a:lstStyle/>
          <a:p>
            <a:pPr marL="25400"/>
            <a:fld id="{81D60167-4931-47E6-BA6A-407CBD079E47}" type="slidenum">
              <a:rPr spc="-10" dirty="0">
                <a:solidFill>
                  <a:srgbClr val="18BAD4"/>
                </a:solidFill>
                <a:latin typeface="Calibri"/>
                <a:cs typeface="Calibri"/>
              </a:rPr>
              <a:pPr marL="25400"/>
              <a:t>93</a:t>
            </a:fld>
            <a:endParaRPr dirty="0">
              <a:latin typeface="Calibri"/>
              <a:cs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7541</TotalTime>
  <Words>6436</Words>
  <Application>Microsoft Office PowerPoint</Application>
  <PresentationFormat>Presentación en pantalla (4:3)</PresentationFormat>
  <Paragraphs>456</Paragraphs>
  <Slides>93</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93</vt:i4>
      </vt:variant>
    </vt:vector>
  </HeadingPairs>
  <TitlesOfParts>
    <vt:vector size="102" baseType="lpstr">
      <vt:lpstr>Arial</vt:lpstr>
      <vt:lpstr>Arial Unicode MS</vt:lpstr>
      <vt:lpstr>Calibri</vt:lpstr>
      <vt:lpstr>Courier New</vt:lpstr>
      <vt:lpstr>Dom Casual</vt:lpstr>
      <vt:lpstr>inherit</vt:lpstr>
      <vt:lpstr>Source Code Pro</vt:lpstr>
      <vt:lpstr>Times New Roman</vt:lpstr>
      <vt:lpstr>Tema de Office</vt:lpstr>
      <vt:lpstr>TI 3001 C Analítica de datos y herramientas de inteligencia artificial</vt:lpstr>
      <vt:lpstr>Python orientado a objetos</vt:lpstr>
      <vt:lpstr>Python orientado a objetos</vt:lpstr>
      <vt:lpstr>Python orientado a objetos</vt:lpstr>
      <vt:lpstr>Programación Orientada a Objetos</vt:lpstr>
      <vt:lpstr>Programación Orientada a Objetos</vt:lpstr>
      <vt:lpstr>¿Qué es una clase?</vt:lpstr>
      <vt:lpstr>¿Qué es una clase?</vt:lpstr>
      <vt:lpstr>¿Qué es un objeto?</vt:lpstr>
      <vt:lpstr>Movie</vt:lpstr>
      <vt:lpstr>¿Qué es un objeto?</vt:lpstr>
      <vt:lpstr>¿Qué es una clase?</vt:lpstr>
      <vt:lpstr>¿Cómo se crea una clase?</vt:lpstr>
      <vt:lpstr>Objetos</vt:lpstr>
      <vt:lpstr>Atributos</vt:lpstr>
      <vt:lpstr>Métodos</vt:lpstr>
      <vt:lpstr>Constructor</vt:lpstr>
      <vt:lpstr>Constructor</vt:lpstr>
      <vt:lpstr>Constructor</vt:lpstr>
      <vt:lpstr>Constructor</vt:lpstr>
      <vt:lpstr>Atributos dinámicos</vt:lpstr>
      <vt:lpstr>Atributos dinámicos</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Representación de los datos</vt:lpstr>
      <vt:lpstr>Fundamentos de POO</vt:lpstr>
      <vt:lpstr>Herencia</vt:lpstr>
      <vt:lpstr>Herencia</vt:lpstr>
      <vt:lpstr>Ejemplo: Herencia</vt:lpstr>
      <vt:lpstr>Ejemplo: Herencia</vt:lpstr>
      <vt:lpstr>Ejemplo: Herencia</vt:lpstr>
      <vt:lpstr>Ejemplo: Herencia</vt:lpstr>
      <vt:lpstr>Ejemplo: Herencia</vt:lpstr>
      <vt:lpstr>Ejemplo: Herencia</vt:lpstr>
      <vt:lpstr>Ocultamiento</vt:lpstr>
      <vt:lpstr>Ejemplo: Ocultamiento</vt:lpstr>
      <vt:lpstr>Ejemplo: Ocultamiento</vt:lpstr>
      <vt:lpstr>Ejemplo: Ocultamiento</vt:lpstr>
      <vt:lpstr>Ejemplo: Ocultamiento</vt:lpstr>
      <vt:lpstr>Ejemplo: Ocultamiento</vt:lpstr>
      <vt:lpstr>Ocultamiento (getters y setters)</vt:lpstr>
      <vt:lpstr>Polimorfismo</vt:lpstr>
      <vt:lpstr>Polimorfismo</vt:lpstr>
      <vt:lpstr>Polimorfismo</vt:lpstr>
      <vt:lpstr>Polimorfismo</vt:lpstr>
      <vt:lpstr>Polimorfismo</vt:lpstr>
      <vt:lpstr>Polimorfismo</vt:lpstr>
      <vt:lpstr>¿Qué es un objeto?</vt:lpstr>
      <vt:lpstr>Clases y objetos</vt:lpstr>
      <vt:lpstr>Clases y objetos</vt:lpstr>
      <vt:lpstr>Otro ejemplo: clase Cuadrado</vt:lpstr>
      <vt:lpstr>Cada vez que se define una clase en Python, se crea a su vez un tipo nuevo (tipo int, float, str, list, tuple…)</vt:lpstr>
      <vt:lpstr>Este esquema se define la clase Coche. </vt:lpstr>
      <vt:lpstr>En el siguiente ejemplo se crean dos objetos de tipo Coche:   c1 = Coche('rojo', 20) print(c1.color) rojo print(c1.ruedas) 4  c2 = Coche('azul', 30) print(c2.color) azul print(c2.ruedas)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TC1017  Solución de problemas con programación</dc:title>
  <dc:creator>profesor</dc:creator>
  <cp:lastModifiedBy>Lizethe Pérez Fuertes</cp:lastModifiedBy>
  <cp:revision>222</cp:revision>
  <dcterms:created xsi:type="dcterms:W3CDTF">2013-06-24T20:15:42Z</dcterms:created>
  <dcterms:modified xsi:type="dcterms:W3CDTF">2022-08-26T14:27:20Z</dcterms:modified>
</cp:coreProperties>
</file>